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0"/>
  </p:notesMasterIdLst>
  <p:sldIdLst>
    <p:sldId id="264" r:id="rId4"/>
    <p:sldId id="304" r:id="rId5"/>
    <p:sldId id="272" r:id="rId6"/>
    <p:sldId id="298" r:id="rId7"/>
    <p:sldId id="303" r:id="rId8"/>
    <p:sldId id="266" r:id="rId9"/>
    <p:sldId id="308" r:id="rId10"/>
    <p:sldId id="307" r:id="rId11"/>
    <p:sldId id="301" r:id="rId12"/>
    <p:sldId id="300" r:id="rId13"/>
    <p:sldId id="299" r:id="rId14"/>
    <p:sldId id="280" r:id="rId15"/>
    <p:sldId id="288" r:id="rId16"/>
    <p:sldId id="276" r:id="rId17"/>
    <p:sldId id="273" r:id="rId18"/>
    <p:sldId id="306" r:id="rId1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F2BF27"/>
    <a:srgbClr val="FFC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520" y="68"/>
      </p:cViewPr>
      <p:guideLst>
        <p:guide orient="horz" pos="193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5DA3F-ED3A-4897-B8F3-C49A97F730D1}" type="datetimeFigureOut">
              <a:rPr lang="ko-KR" altLang="en-US" smtClean="0"/>
              <a:t>2025-07-27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9ED4F-90B4-4BD8-A817-6A0A9D036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0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21D975-47B7-40FA-B919-8B79C77FC0F2}"/>
              </a:ext>
            </a:extLst>
          </p:cNvPr>
          <p:cNvGrpSpPr/>
          <p:nvPr userDrawn="1"/>
        </p:nvGrpSpPr>
        <p:grpSpPr>
          <a:xfrm>
            <a:off x="4572000" y="387072"/>
            <a:ext cx="4569687" cy="4756528"/>
            <a:chOff x="4572000" y="387072"/>
            <a:chExt cx="4569687" cy="4756528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D941B2F-ACDE-44DC-AD51-21CFD90B9D89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6BA73B4-BC5C-4378-A083-948505655B7B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69974D1-7996-4667-BA09-83671B53C878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34" name="이등변 삼각형 49">
                  <a:extLst>
                    <a:ext uri="{FF2B5EF4-FFF2-40B4-BE49-F238E27FC236}">
                      <a16:creationId xmlns:a16="http://schemas.microsoft.com/office/drawing/2014/main" id="{28E40F27-2EBF-4762-A766-35C37FBBB4FC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8F48F4F8-139B-4033-8A10-8F6699C3926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1B13B33C-E953-4CCE-A9B0-8BAF1A14BCD1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8CF60D7-5C5A-451E-BE72-BA888208BAF2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7DE17EC-22E7-4731-8B49-B51235A1DF1F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548997DE-64C7-44A9-A88E-2031BD44F47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4E2EBBBA-5F6E-4A7C-B230-6E02F5B0DE65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787774"/>
            <a:ext cx="3816424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3380" y="3867894"/>
            <a:ext cx="38164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INSERT THE TITLE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OF YOUR PRESENTATION HERE   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329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4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192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48065" y="1431235"/>
            <a:ext cx="2568434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04000" y="370350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435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61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39597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048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C15B180-CBF0-499C-A764-95FA7614AC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51435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FA03D3A-E0EA-4B8F-B538-58CE5D4DB32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34004" y="2131318"/>
            <a:ext cx="2160000" cy="3012182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131318"/>
            <a:ext cx="1152008" cy="3012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1EBCCB12-3AC7-4A57-8E11-5324E7CB7D0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043485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779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301328" y="1495130"/>
            <a:ext cx="1840931" cy="3649326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476381" y="3386021"/>
            <a:ext cx="3530788" cy="1769004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3491431" y="1495130"/>
            <a:ext cx="3681862" cy="3649326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5396868" y="-11318"/>
            <a:ext cx="3681862" cy="3267664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111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275605"/>
            <a:ext cx="2232248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686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26467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7" name="그룹 3076">
            <a:extLst>
              <a:ext uri="{FF2B5EF4-FFF2-40B4-BE49-F238E27FC236}">
                <a16:creationId xmlns:a16="http://schemas.microsoft.com/office/drawing/2014/main" id="{98E1F27A-257B-4D1A-B672-BC3E23A06118}"/>
              </a:ext>
            </a:extLst>
          </p:cNvPr>
          <p:cNvGrpSpPr/>
          <p:nvPr userDrawn="1"/>
        </p:nvGrpSpPr>
        <p:grpSpPr>
          <a:xfrm>
            <a:off x="1902711" y="1537517"/>
            <a:ext cx="5620059" cy="3598510"/>
            <a:chOff x="2401342" y="248706"/>
            <a:chExt cx="5620059" cy="3598510"/>
          </a:xfrm>
          <a:solidFill>
            <a:schemeClr val="bg1"/>
          </a:solidFill>
        </p:grpSpPr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AFA52AFD-A09C-4B39-B8D1-31F5FF21F177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28048BEE-7C53-42D0-A506-848E3F17217E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55B93957-A57C-44E0-A336-699EE6B4F6CC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1">
              <a:extLst>
                <a:ext uri="{FF2B5EF4-FFF2-40B4-BE49-F238E27FC236}">
                  <a16:creationId xmlns:a16="http://schemas.microsoft.com/office/drawing/2014/main" id="{0C21273E-B44A-44F4-BED0-FE6BE1C84CED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C9498B36-2DEE-4230-ADEC-8236BBAE4F80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1">
              <a:extLst>
                <a:ext uri="{FF2B5EF4-FFF2-40B4-BE49-F238E27FC236}">
                  <a16:creationId xmlns:a16="http://schemas.microsoft.com/office/drawing/2014/main" id="{EEE0F05A-0627-4B21-8C58-1FF2AFA50934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11">
              <a:extLst>
                <a:ext uri="{FF2B5EF4-FFF2-40B4-BE49-F238E27FC236}">
                  <a16:creationId xmlns:a16="http://schemas.microsoft.com/office/drawing/2014/main" id="{5AC876EE-8F1E-42E3-85E8-F082493EA4B2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id="{AE727798-AF92-4B1B-B34B-6A0B5F01364D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0A1A70B0-8EC9-4232-A569-700F9CB90D86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8468AA9A-5D52-41E9-AE95-D453CCCDE517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F238635E-ADE2-4689-B906-BFA3780205D3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4A66CCF7-4F34-4CEF-A93F-D4C3FBBC31C8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ED5842E9-7C7B-4145-8777-A72EAA033919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FE795315-79B9-4ACC-A173-0FF1208985F1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3C261F52-1234-4DC3-A2FF-D2EDCDFBD59B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Oval 11">
              <a:extLst>
                <a:ext uri="{FF2B5EF4-FFF2-40B4-BE49-F238E27FC236}">
                  <a16:creationId xmlns:a16="http://schemas.microsoft.com/office/drawing/2014/main" id="{8898D16D-0930-4BB5-A3BE-871D589D05A2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BD6D6B7-F491-44FF-BEFA-1D7F73C5CB3B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A3711D92-0D82-4A0C-98E5-DF2B26ADA064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3798740"/>
            <a:ext cx="9144000" cy="1344760"/>
            <a:chOff x="0" y="3798740"/>
            <a:chExt cx="9144000" cy="134476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4731990"/>
              <a:ext cx="9144000" cy="41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2" name="Oval 1"/>
            <p:cNvSpPr/>
            <p:nvPr userDrawn="1"/>
          </p:nvSpPr>
          <p:spPr>
            <a:xfrm>
              <a:off x="2195736" y="4299942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772072" y="4361681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330152" y="4539308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7092280" y="3798740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6495678" y="4341143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6991200" y="4240063"/>
              <a:ext cx="697682" cy="697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7392378" y="4244602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7812360" y="4435486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075806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72387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76" name="그룹 3075">
            <a:extLst>
              <a:ext uri="{FF2B5EF4-FFF2-40B4-BE49-F238E27FC236}">
                <a16:creationId xmlns:a16="http://schemas.microsoft.com/office/drawing/2014/main" id="{D94CBEB5-5417-46B1-88F6-CC8EAFA04538}"/>
              </a:ext>
            </a:extLst>
          </p:cNvPr>
          <p:cNvGrpSpPr/>
          <p:nvPr userDrawn="1"/>
        </p:nvGrpSpPr>
        <p:grpSpPr>
          <a:xfrm>
            <a:off x="4249055" y="497586"/>
            <a:ext cx="645890" cy="1241591"/>
            <a:chOff x="5304862" y="-789923"/>
            <a:chExt cx="645890" cy="1241591"/>
          </a:xfrm>
        </p:grpSpPr>
        <p:grpSp>
          <p:nvGrpSpPr>
            <p:cNvPr id="3072" name="그룹 3071">
              <a:extLst>
                <a:ext uri="{FF2B5EF4-FFF2-40B4-BE49-F238E27FC236}">
                  <a16:creationId xmlns:a16="http://schemas.microsoft.com/office/drawing/2014/main" id="{1EDC8D9B-3ACF-4259-97AD-31C89A94208E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91D8E74F-74D1-42AF-878A-87DB5086DFB8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AE1386C1-5A88-4DFD-B9C6-1BD9FD99E884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4B26653-6B23-4EFE-8B06-375137532FD8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2D3E034-244B-447C-9103-515EC73ED955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3" name="직사각형 3072">
              <a:extLst>
                <a:ext uri="{FF2B5EF4-FFF2-40B4-BE49-F238E27FC236}">
                  <a16:creationId xmlns:a16="http://schemas.microsoft.com/office/drawing/2014/main" id="{B8AC1995-F1DB-45F4-BAD9-8612F17EC7CF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1B2C1A3C-1B19-4A94-822F-AE9B5A703575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A97839E-8AFB-4B9F-9CA8-740B072EF2C1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7" name="그룹 3076">
            <a:extLst>
              <a:ext uri="{FF2B5EF4-FFF2-40B4-BE49-F238E27FC236}">
                <a16:creationId xmlns:a16="http://schemas.microsoft.com/office/drawing/2014/main" id="{98E1F27A-257B-4D1A-B672-BC3E23A06118}"/>
              </a:ext>
            </a:extLst>
          </p:cNvPr>
          <p:cNvGrpSpPr/>
          <p:nvPr userDrawn="1"/>
        </p:nvGrpSpPr>
        <p:grpSpPr>
          <a:xfrm>
            <a:off x="1902711" y="1537517"/>
            <a:ext cx="5620059" cy="3598510"/>
            <a:chOff x="2401342" y="248706"/>
            <a:chExt cx="5620059" cy="3598510"/>
          </a:xfrm>
          <a:solidFill>
            <a:schemeClr val="bg1"/>
          </a:solidFill>
        </p:grpSpPr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AFA52AFD-A09C-4B39-B8D1-31F5FF21F177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28048BEE-7C53-42D0-A506-848E3F17217E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55B93957-A57C-44E0-A336-699EE6B4F6CC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1">
              <a:extLst>
                <a:ext uri="{FF2B5EF4-FFF2-40B4-BE49-F238E27FC236}">
                  <a16:creationId xmlns:a16="http://schemas.microsoft.com/office/drawing/2014/main" id="{0C21273E-B44A-44F4-BED0-FE6BE1C84CED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C9498B36-2DEE-4230-ADEC-8236BBAE4F80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1">
              <a:extLst>
                <a:ext uri="{FF2B5EF4-FFF2-40B4-BE49-F238E27FC236}">
                  <a16:creationId xmlns:a16="http://schemas.microsoft.com/office/drawing/2014/main" id="{EEE0F05A-0627-4B21-8C58-1FF2AFA50934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11">
              <a:extLst>
                <a:ext uri="{FF2B5EF4-FFF2-40B4-BE49-F238E27FC236}">
                  <a16:creationId xmlns:a16="http://schemas.microsoft.com/office/drawing/2014/main" id="{5AC876EE-8F1E-42E3-85E8-F082493EA4B2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id="{AE727798-AF92-4B1B-B34B-6A0B5F01364D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0A1A70B0-8EC9-4232-A569-700F9CB90D86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8468AA9A-5D52-41E9-AE95-D453CCCDE517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F238635E-ADE2-4689-B906-BFA3780205D3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4A66CCF7-4F34-4CEF-A93F-D4C3FBBC31C8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ED5842E9-7C7B-4145-8777-A72EAA033919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FE795315-79B9-4ACC-A173-0FF1208985F1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3C261F52-1234-4DC3-A2FF-D2EDCDFBD59B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Oval 11">
              <a:extLst>
                <a:ext uri="{FF2B5EF4-FFF2-40B4-BE49-F238E27FC236}">
                  <a16:creationId xmlns:a16="http://schemas.microsoft.com/office/drawing/2014/main" id="{8898D16D-0930-4BB5-A3BE-871D589D05A2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BD6D6B7-F491-44FF-BEFA-1D7F73C5CB3B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A3711D92-0D82-4A0C-98E5-DF2B26ADA064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3798740"/>
            <a:ext cx="9144000" cy="1344760"/>
            <a:chOff x="0" y="3798740"/>
            <a:chExt cx="9144000" cy="134476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4731990"/>
              <a:ext cx="9144000" cy="41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2" name="Oval 1"/>
            <p:cNvSpPr/>
            <p:nvPr userDrawn="1"/>
          </p:nvSpPr>
          <p:spPr>
            <a:xfrm>
              <a:off x="2195736" y="4299942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772072" y="4361681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330152" y="4539308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7092280" y="3798740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6495678" y="4341143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6991200" y="4240063"/>
              <a:ext cx="697682" cy="697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7392378" y="4244602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7812360" y="4435486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075806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72387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76" name="그룹 3075">
            <a:extLst>
              <a:ext uri="{FF2B5EF4-FFF2-40B4-BE49-F238E27FC236}">
                <a16:creationId xmlns:a16="http://schemas.microsoft.com/office/drawing/2014/main" id="{D94CBEB5-5417-46B1-88F6-CC8EAFA04538}"/>
              </a:ext>
            </a:extLst>
          </p:cNvPr>
          <p:cNvGrpSpPr/>
          <p:nvPr userDrawn="1"/>
        </p:nvGrpSpPr>
        <p:grpSpPr>
          <a:xfrm>
            <a:off x="4249055" y="497586"/>
            <a:ext cx="645890" cy="1241591"/>
            <a:chOff x="5304862" y="-789923"/>
            <a:chExt cx="645890" cy="1241591"/>
          </a:xfrm>
        </p:grpSpPr>
        <p:grpSp>
          <p:nvGrpSpPr>
            <p:cNvPr id="3072" name="그룹 3071">
              <a:extLst>
                <a:ext uri="{FF2B5EF4-FFF2-40B4-BE49-F238E27FC236}">
                  <a16:creationId xmlns:a16="http://schemas.microsoft.com/office/drawing/2014/main" id="{1EDC8D9B-3ACF-4259-97AD-31C89A94208E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91D8E74F-74D1-42AF-878A-87DB5086DFB8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AE1386C1-5A88-4DFD-B9C6-1BD9FD99E884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4B26653-6B23-4EFE-8B06-375137532FD8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2D3E034-244B-447C-9103-515EC73ED955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3" name="직사각형 3072">
              <a:extLst>
                <a:ext uri="{FF2B5EF4-FFF2-40B4-BE49-F238E27FC236}">
                  <a16:creationId xmlns:a16="http://schemas.microsoft.com/office/drawing/2014/main" id="{B8AC1995-F1DB-45F4-BAD9-8612F17EC7CF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1B2C1A3C-1B19-4A94-822F-AE9B5A703575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A97839E-8AFB-4B9F-9CA8-740B072EF2C1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8651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113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48065" y="1431235"/>
            <a:ext cx="2568434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04000" y="370350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898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11510"/>
            <a:ext cx="2303282" cy="13681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779662"/>
            <a:ext cx="230328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AC382A-C3B5-4BE0-B805-8F9094AFD7DC}"/>
              </a:ext>
            </a:extLst>
          </p:cNvPr>
          <p:cNvGrpSpPr/>
          <p:nvPr userDrawn="1"/>
        </p:nvGrpSpPr>
        <p:grpSpPr>
          <a:xfrm>
            <a:off x="0" y="2571749"/>
            <a:ext cx="2984923" cy="257175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:a16="http://schemas.microsoft.com/office/drawing/2014/main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339502"/>
            <a:ext cx="8640960" cy="4464496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7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1902711" y="232356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0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605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4" y="1203090"/>
            <a:ext cx="1710999" cy="3600908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312181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330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5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65" r:id="rId14"/>
    <p:sldLayoutId id="2147483672" r:id="rId15"/>
    <p:sldLayoutId id="2147483656" r:id="rId16"/>
    <p:sldLayoutId id="2147483674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hyperlink" Target="https://github.com/SaeedAmini50/n8n/blob/master/skywebs_signal_bot.js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eedAmini50/n8n/blob/master/mime%20coin.json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hyperlink" Target="https://github.com/SaeedAmini50/logo_crypto_whal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eedAmini50" TargetMode="External"/><Relationship Id="rId2" Type="http://schemas.openxmlformats.org/officeDocument/2006/relationships/image" Target="../media/image35.webp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hyperlink" Target="https://github.com/SaeedAmini50/HPN_Idustrial_WebSit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hyperlink" Target="https://github.com/SaeedAmini50/hyundai_par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hyperlink" Target="https://github.com/SaeedAmini50/python_scriping_instagram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eedAmini50/Lead_Sheets_singapore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SaeedAmini50/database_shoppi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hyperlink" Target="https://github.com/SaeedAmini50/n8n/blob/master/whatsapp_familymart.json" TargetMode="External"/><Relationship Id="rId4" Type="http://schemas.openxmlformats.org/officeDocument/2006/relationships/hyperlink" Target="https://github.com/SaeedAmini50/n8n/blob/master/telegra_familiMart.js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920" y="1761660"/>
            <a:ext cx="6309234" cy="1620180"/>
          </a:xfrm>
        </p:spPr>
        <p:txBody>
          <a:bodyPr/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End-to-End Backend &amp; Smart</a:t>
            </a:r>
          </a:p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Extraction &amp; Agent Suite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768E8-34D7-7365-B0F2-804D94110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17EBD1F-AB61-A6E6-DFE9-04F184B11617}"/>
              </a:ext>
            </a:extLst>
          </p:cNvPr>
          <p:cNvSpPr txBox="1">
            <a:spLocks/>
          </p:cNvSpPr>
          <p:nvPr/>
        </p:nvSpPr>
        <p:spPr>
          <a:xfrm>
            <a:off x="2159732" y="3227224"/>
            <a:ext cx="4824536" cy="12243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Market Signal Ai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A5D79-BFEB-7857-A5BC-F1B8748D67DE}"/>
              </a:ext>
            </a:extLst>
          </p:cNvPr>
          <p:cNvSpPr txBox="1"/>
          <p:nvPr/>
        </p:nvSpPr>
        <p:spPr>
          <a:xfrm>
            <a:off x="0" y="3670184"/>
            <a:ext cx="9018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Developed an AI-powered bot for analyzing cryptocurrency trends</a:t>
            </a:r>
            <a:endParaRPr lang="fa-IR" sz="1200" dirty="0"/>
          </a:p>
          <a:p>
            <a:pPr algn="ctr"/>
            <a:r>
              <a:rPr lang="en-US" sz="1200" dirty="0"/>
              <a:t> </a:t>
            </a:r>
            <a:r>
              <a:rPr lang="en-US" sz="1200" b="1" dirty="0"/>
              <a:t>Client need:</a:t>
            </a:r>
            <a:r>
              <a:rPr lang="en-US" sz="1200" dirty="0"/>
              <a:t> full market insights to make informed entry decisions</a:t>
            </a:r>
            <a:endParaRPr lang="fa-IR" sz="1200" dirty="0"/>
          </a:p>
          <a:p>
            <a:pPr algn="ctr"/>
            <a:r>
              <a:rPr lang="en-US" sz="1200" dirty="0"/>
              <a:t> </a:t>
            </a:r>
            <a:r>
              <a:rPr lang="en-US" sz="1200" b="1" dirty="0"/>
              <a:t>Bot features:</a:t>
            </a:r>
            <a:r>
              <a:rPr lang="en-US" sz="1200" dirty="0"/>
              <a:t> by entering a coin name, the bot analyzes candlestick patterns,</a:t>
            </a:r>
          </a:p>
          <a:p>
            <a:pPr algn="ctr"/>
            <a:r>
              <a:rPr lang="en-US" sz="1200" dirty="0"/>
              <a:t> Google news, and other sources to suggest optimal buy/sell timing</a:t>
            </a:r>
            <a:endParaRPr lang="fa-IR" sz="1200" dirty="0"/>
          </a:p>
          <a:p>
            <a:pPr algn="ctr"/>
            <a:r>
              <a:rPr lang="en-US" sz="1200" dirty="0"/>
              <a:t> </a:t>
            </a:r>
            <a:r>
              <a:rPr lang="en-US" sz="1200" b="1" dirty="0"/>
              <a:t>Tools used:</a:t>
            </a:r>
            <a:r>
              <a:rPr lang="en-US" sz="1200" dirty="0"/>
              <a:t> built with n8n and custom data analysis modules          </a:t>
            </a:r>
            <a:r>
              <a:rPr lang="en-US" sz="1200" b="1" dirty="0"/>
              <a:t>Duration:</a:t>
            </a:r>
            <a:r>
              <a:rPr lang="en-US" sz="1200" dirty="0"/>
              <a:t> completed in 4 days</a:t>
            </a:r>
            <a:endParaRPr lang="fa-IR" sz="1200" dirty="0"/>
          </a:p>
          <a:p>
            <a:pPr algn="ctr"/>
            <a:r>
              <a:rPr lang="en-US" sz="1200" dirty="0"/>
              <a:t> </a:t>
            </a:r>
            <a:r>
              <a:rPr lang="en-US" sz="1200" b="1" dirty="0"/>
              <a:t>Impact:</a:t>
            </a:r>
            <a:r>
              <a:rPr lang="en-US" sz="1200" dirty="0"/>
              <a:t> enables smart, real-time trading decisions based on live data and intelligent analysis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047ECEB-ABBA-E2EB-7065-6BC955B481F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5" b="10265"/>
          <a:stretch>
            <a:fillRect/>
          </a:stretch>
        </p:blipFill>
        <p:spPr>
          <a:xfrm>
            <a:off x="-11147" y="0"/>
            <a:ext cx="9155147" cy="3233574"/>
          </a:xfr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64568561-4303-62A6-2C24-C379C44D802E}"/>
              </a:ext>
            </a:extLst>
          </p:cNvPr>
          <p:cNvSpPr/>
          <p:nvPr/>
        </p:nvSpPr>
        <p:spPr>
          <a:xfrm>
            <a:off x="179512" y="123479"/>
            <a:ext cx="8838728" cy="2897870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8132A5-5A67-09DB-785B-6318C399F6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97431"/>
            <a:ext cx="1239435" cy="10064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EA7A1D-90B8-E623-87C5-505B11A60E87}"/>
              </a:ext>
            </a:extLst>
          </p:cNvPr>
          <p:cNvSpPr txBox="1"/>
          <p:nvPr/>
        </p:nvSpPr>
        <p:spPr>
          <a:xfrm>
            <a:off x="1547664" y="4774168"/>
            <a:ext cx="6811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n8n/skywebs_signal_bot.json at master · SaeedAmini50/n8n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424A5-E58E-96A4-7192-82013F0D96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10" y="4742672"/>
            <a:ext cx="428481" cy="4284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10E731-455B-BF4D-A716-2C3AECE8AE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97" y="4736656"/>
            <a:ext cx="428481" cy="42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39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B6C79-9658-76F8-BE10-9ABC9D12F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D4F5FE8-F478-6379-44CA-245542A591E2}"/>
              </a:ext>
            </a:extLst>
          </p:cNvPr>
          <p:cNvSpPr txBox="1">
            <a:spLocks/>
          </p:cNvSpPr>
          <p:nvPr/>
        </p:nvSpPr>
        <p:spPr>
          <a:xfrm>
            <a:off x="2159732" y="3227224"/>
            <a:ext cx="4824536" cy="71267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Meme Coin Scan Bot </a:t>
            </a:r>
          </a:p>
          <a:p>
            <a:pPr marL="0" indent="0" algn="ctr">
              <a:buNone/>
            </a:pP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969AF-F762-03B8-1274-2233C255BBF2}"/>
              </a:ext>
            </a:extLst>
          </p:cNvPr>
          <p:cNvSpPr txBox="1"/>
          <p:nvPr/>
        </p:nvSpPr>
        <p:spPr>
          <a:xfrm>
            <a:off x="1043608" y="3851585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dirty="0"/>
              <a:t>Project for </a:t>
            </a:r>
            <a:r>
              <a:rPr lang="en-US" sz="1200" b="1" dirty="0"/>
              <a:t>Sky Web</a:t>
            </a:r>
            <a:r>
              <a:rPr lang="en-US" sz="1200" dirty="0"/>
              <a:t> (developing AF Coin)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Client need: real-time tracking of reliable meme coins and recommending top picks per custom criteria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Tools used: n8n         Duration: 4 days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Impact: continuous access to trusted token listings and automated top-coin recommendations</a:t>
            </a:r>
          </a:p>
          <a:p>
            <a:pPr algn="ct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1F6DB880-9F3B-4157-E11E-44F903A1E83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" b="3751"/>
          <a:stretch>
            <a:fillRect/>
          </a:stretch>
        </p:blipFill>
        <p:spPr>
          <a:xfrm>
            <a:off x="0" y="-37827"/>
            <a:ext cx="9144000" cy="3227224"/>
          </a:xfr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68E67351-A649-25DB-4587-BC7C94D7457A}"/>
              </a:ext>
            </a:extLst>
          </p:cNvPr>
          <p:cNvSpPr/>
          <p:nvPr/>
        </p:nvSpPr>
        <p:spPr>
          <a:xfrm>
            <a:off x="224644" y="123478"/>
            <a:ext cx="8694712" cy="2846667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0CA5E-ACBE-E06A-F92F-14CEB01EF872}"/>
              </a:ext>
            </a:extLst>
          </p:cNvPr>
          <p:cNvSpPr txBox="1"/>
          <p:nvPr/>
        </p:nvSpPr>
        <p:spPr>
          <a:xfrm>
            <a:off x="1799692" y="4682582"/>
            <a:ext cx="5544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n8n/mime coin.json at master · SaeedAmini50/n8n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FB937-E025-0F86-089E-61FFC43254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632812"/>
            <a:ext cx="510688" cy="510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D30A6A-1FFF-2FCF-F750-2834D49E23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7" y="483518"/>
            <a:ext cx="1239435" cy="10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6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/>
          <p:cNvSpPr txBox="1">
            <a:spLocks/>
          </p:cNvSpPr>
          <p:nvPr/>
        </p:nvSpPr>
        <p:spPr>
          <a:xfrm>
            <a:off x="128208" y="285220"/>
            <a:ext cx="3509014" cy="14660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Logo design 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For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crypo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telegram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chanel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8" name="Frame 27"/>
          <p:cNvSpPr/>
          <p:nvPr/>
        </p:nvSpPr>
        <p:spPr>
          <a:xfrm>
            <a:off x="7796030" y="3794223"/>
            <a:ext cx="1255940" cy="1258555"/>
          </a:xfrm>
          <a:prstGeom prst="frame">
            <a:avLst>
              <a:gd name="adj1" fmla="val 265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DFE57-BBD0-43EB-03D7-AED53CB9DFCD}"/>
              </a:ext>
            </a:extLst>
          </p:cNvPr>
          <p:cNvSpPr txBox="1"/>
          <p:nvPr/>
        </p:nvSpPr>
        <p:spPr>
          <a:xfrm>
            <a:off x="951062" y="4544431"/>
            <a:ext cx="29657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SaeedAmini50/</a:t>
            </a:r>
            <a:r>
              <a:rPr lang="en-US" sz="1400" dirty="0" err="1">
                <a:hlinkClick r:id="rId2"/>
              </a:rPr>
              <a:t>logo_crypto_whale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C402C-5DF6-FEA0-8075-2E1B360771AF}"/>
              </a:ext>
            </a:extLst>
          </p:cNvPr>
          <p:cNvSpPr txBox="1"/>
          <p:nvPr/>
        </p:nvSpPr>
        <p:spPr>
          <a:xfrm>
            <a:off x="84266" y="2071965"/>
            <a:ext cx="39266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quote-cjk-patch"/>
              </a:rPr>
              <a:t>I created several logo drafts displaying </a:t>
            </a:r>
            <a:endParaRPr lang="prs-AF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quote-cjk-patch"/>
            </a:endParaRPr>
          </a:p>
          <a:p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quote-cjk-patch"/>
              </a:rPr>
              <a:t>'whale' for a client to select from</a:t>
            </a:r>
            <a:r>
              <a:rPr lang="prs-AF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quote-cjk-patch"/>
              </a:rPr>
              <a:t>.</a:t>
            </a:r>
            <a:endParaRPr lang="prs-AF" dirty="0">
              <a:solidFill>
                <a:schemeClr val="tx1">
                  <a:lumMod val="75000"/>
                  <a:lumOff val="25000"/>
                </a:schemeClr>
              </a:solidFill>
              <a:latin typeface="quote-cjk-patch"/>
            </a:endParaRPr>
          </a:p>
          <a:p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quote-cjk-patch"/>
              </a:rPr>
              <a:t>promising to adjust their chosen design as needed.</a:t>
            </a:r>
            <a:endParaRPr lang="prs-AF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quote-cjk-patch"/>
            </a:endParaRPr>
          </a:p>
          <a:p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quote-cjk-patch"/>
              </a:rPr>
              <a:t>The work took 4 days.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67D5A-CB3F-F95F-FE7E-2B62EDD7C2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" y="4317447"/>
            <a:ext cx="694012" cy="694012"/>
          </a:xfrm>
          <a:prstGeom prst="rect">
            <a:avLst/>
          </a:prstGeom>
        </p:spPr>
      </p:pic>
      <p:pic>
        <p:nvPicPr>
          <p:cNvPr id="48" name="Picture Placeholder 46">
            <a:extLst>
              <a:ext uri="{FF2B5EF4-FFF2-40B4-BE49-F238E27FC236}">
                <a16:creationId xmlns:a16="http://schemas.microsoft.com/office/drawing/2014/main" id="{F0F1A1D9-2F5E-4727-97AF-B93171E337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4" b="5624"/>
          <a:stretch>
            <a:fillRect/>
          </a:stretch>
        </p:blipFill>
        <p:spPr>
          <a:xfrm>
            <a:off x="6549355" y="2820788"/>
            <a:ext cx="2568434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53" name="Picture Placeholder 51">
            <a:extLst>
              <a:ext uri="{FF2B5EF4-FFF2-40B4-BE49-F238E27FC236}">
                <a16:creationId xmlns:a16="http://schemas.microsoft.com/office/drawing/2014/main" id="{E3619116-2E96-F4F6-7CEC-51871E8513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4" b="5624"/>
          <a:stretch>
            <a:fillRect/>
          </a:stretch>
        </p:blipFill>
        <p:spPr>
          <a:xfrm>
            <a:off x="3904583" y="14655"/>
            <a:ext cx="2568434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58" name="Picture Placeholder 56">
            <a:extLst>
              <a:ext uri="{FF2B5EF4-FFF2-40B4-BE49-F238E27FC236}">
                <a16:creationId xmlns:a16="http://schemas.microsoft.com/office/drawing/2014/main" id="{824854DA-E014-6716-7723-4D0F430565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r="2855"/>
          <a:stretch>
            <a:fillRect/>
          </a:stretch>
        </p:blipFill>
        <p:spPr>
          <a:xfrm>
            <a:off x="6541039" y="42442"/>
            <a:ext cx="2568575" cy="272415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62" name="Picture Placeholder 61">
            <a:extLst>
              <a:ext uri="{FF2B5EF4-FFF2-40B4-BE49-F238E27FC236}">
                <a16:creationId xmlns:a16="http://schemas.microsoft.com/office/drawing/2014/main" id="{2CCAD1C3-2153-AA2E-98B7-689637338DD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" r="1245"/>
          <a:stretch>
            <a:fillRect/>
          </a:stretch>
        </p:blipFill>
        <p:spPr>
          <a:xfrm>
            <a:off x="3888313" y="2344370"/>
            <a:ext cx="2566988" cy="2784475"/>
          </a:xfrm>
        </p:spPr>
      </p:pic>
    </p:spTree>
    <p:extLst>
      <p:ext uri="{BB962C8B-B14F-4D97-AF65-F5344CB8AC3E}">
        <p14:creationId xmlns:p14="http://schemas.microsoft.com/office/powerpoint/2010/main" val="1814632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Skills</a:t>
            </a:r>
            <a:endParaRPr lang="ko-KR" alt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19487"/>
              </p:ext>
            </p:extLst>
          </p:nvPr>
        </p:nvGraphicFramePr>
        <p:xfrm>
          <a:off x="184253" y="843559"/>
          <a:ext cx="1731658" cy="41269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45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353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Backend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61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9913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Python </a:t>
                      </a:r>
                      <a:endParaRPr lang="fa-IR" altLang="ko-KR" sz="1200" b="1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Django</a:t>
                      </a:r>
                      <a:endParaRPr lang="fa-IR" altLang="ko-KR" sz="1200" b="1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Flask</a:t>
                      </a:r>
                      <a:endParaRPr lang="fa-IR" altLang="ko-KR" sz="1200" b="1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Api Integration</a:t>
                      </a:r>
                      <a:endParaRPr lang="fa-IR" altLang="ko-KR" sz="1200" b="1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altLang="ko-KR" sz="1200" b="1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Git &amp; GitHub</a:t>
                      </a:r>
                      <a:endParaRPr lang="fa-IR" altLang="ko-KR" sz="1200" b="1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altLang="ko-KR" sz="1200" b="1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SQL Alchemy</a:t>
                      </a:r>
                      <a:endParaRPr lang="fa-IR" altLang="ko-KR" sz="1200" b="1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MySQL </a:t>
                      </a:r>
                      <a:endParaRPr lang="fa-IR" altLang="ko-KR" sz="1200" b="1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MongoDB</a:t>
                      </a:r>
                      <a:endParaRPr lang="fa-IR" altLang="ko-KR" sz="1200" b="1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PostgreSQL Oracle (SQL PL/SQL)</a:t>
                      </a:r>
                      <a:endParaRPr lang="fa-IR" altLang="ko-KR" sz="1200" b="1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altLang="ko-KR" sz="1200" b="1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Algorithms </a:t>
                      </a:r>
                      <a:endParaRPr lang="fa-IR" altLang="ko-KR" sz="1200" b="1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Data Structures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861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kern="100" spc="0" baseline="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Block Arc 14"/>
          <p:cNvSpPr/>
          <p:nvPr/>
        </p:nvSpPr>
        <p:spPr>
          <a:xfrm rot="16200000">
            <a:off x="6934323" y="926857"/>
            <a:ext cx="437134" cy="45484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15D531-C586-6C40-08E1-B20F1CD07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998972"/>
              </p:ext>
            </p:extLst>
          </p:nvPr>
        </p:nvGraphicFramePr>
        <p:xfrm>
          <a:off x="2061266" y="834186"/>
          <a:ext cx="1731658" cy="41138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86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610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WebScraping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295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3917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Scrapy</a:t>
                      </a:r>
                      <a:endParaRPr lang="fa-IR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BeautifulSoup</a:t>
                      </a:r>
                      <a:endParaRPr lang="fa-IR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Selenium</a:t>
                      </a:r>
                      <a:endParaRPr lang="fa-IR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Instagrapi</a:t>
                      </a:r>
                      <a:endParaRPr lang="prs-AF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rs-AF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apify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Pandas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NumPy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Automated Data Collection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Scrapt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Social Media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137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kern="100" spc="0" baseline="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69F0B58-6FDF-E47E-7C4C-06D3EAC10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626764"/>
              </p:ext>
            </p:extLst>
          </p:nvPr>
        </p:nvGraphicFramePr>
        <p:xfrm>
          <a:off x="3919187" y="838285"/>
          <a:ext cx="1731658" cy="41062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76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AI &amp; Agent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624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0872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Prompt Writing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AI API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Ollama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N8n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Make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Zapier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Telegram </a:t>
                      </a: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BotAPI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Agent Workflow Development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285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kern="100" spc="0" baseline="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CD9D1E3-363C-D72A-13D2-A55F9D02D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753087"/>
              </p:ext>
            </p:extLst>
          </p:nvPr>
        </p:nvGraphicFramePr>
        <p:xfrm>
          <a:off x="5786654" y="834186"/>
          <a:ext cx="2817794" cy="41138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76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Supplementary Skills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624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0872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Web Development (HTML, CSS, JavaScript, Bootstrap, SASS, AJAX, jQuery, Basic TypeScript)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Design Tools (Photoshop, Canva, </a:t>
                      </a: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CapCut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Digital Marketing (SEO Website, SEO Social Media, Meta Ads)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666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kern="100" spc="0" baseline="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Donut 24">
            <a:extLst>
              <a:ext uri="{FF2B5EF4-FFF2-40B4-BE49-F238E27FC236}">
                <a16:creationId xmlns:a16="http://schemas.microsoft.com/office/drawing/2014/main" id="{64DE2608-3392-6BFA-3E81-3950A46708B5}"/>
              </a:ext>
            </a:extLst>
          </p:cNvPr>
          <p:cNvSpPr/>
          <p:nvPr/>
        </p:nvSpPr>
        <p:spPr>
          <a:xfrm>
            <a:off x="4488586" y="928124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Oval 21">
            <a:extLst>
              <a:ext uri="{FF2B5EF4-FFF2-40B4-BE49-F238E27FC236}">
                <a16:creationId xmlns:a16="http://schemas.microsoft.com/office/drawing/2014/main" id="{5EC45568-9421-C9B3-EFDC-8F8A986C47FA}"/>
              </a:ext>
            </a:extLst>
          </p:cNvPr>
          <p:cNvSpPr>
            <a:spLocks noChangeAspect="1"/>
          </p:cNvSpPr>
          <p:nvPr/>
        </p:nvSpPr>
        <p:spPr>
          <a:xfrm>
            <a:off x="827587" y="935714"/>
            <a:ext cx="433513" cy="43713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Block Arc 41">
            <a:extLst>
              <a:ext uri="{FF2B5EF4-FFF2-40B4-BE49-F238E27FC236}">
                <a16:creationId xmlns:a16="http://schemas.microsoft.com/office/drawing/2014/main" id="{5DFEF286-BBD4-8CDA-9EC7-28B05FB9E0F4}"/>
              </a:ext>
            </a:extLst>
          </p:cNvPr>
          <p:cNvSpPr/>
          <p:nvPr/>
        </p:nvSpPr>
        <p:spPr>
          <a:xfrm>
            <a:off x="2657501" y="940278"/>
            <a:ext cx="461520" cy="461924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647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 rot="16200000">
            <a:off x="2641093" y="2149524"/>
            <a:ext cx="1530672" cy="360040"/>
            <a:chOff x="3779912" y="1815666"/>
            <a:chExt cx="1772082" cy="360040"/>
          </a:xfrm>
        </p:grpSpPr>
        <p:sp>
          <p:nvSpPr>
            <p:cNvPr id="17" name="Pentagon 16"/>
            <p:cNvSpPr/>
            <p:nvPr/>
          </p:nvSpPr>
          <p:spPr>
            <a:xfrm flipV="1">
              <a:off x="3779912" y="1815666"/>
              <a:ext cx="907986" cy="360040"/>
            </a:xfrm>
            <a:prstGeom prst="homePlat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Chevron 17"/>
            <p:cNvSpPr/>
            <p:nvPr/>
          </p:nvSpPr>
          <p:spPr>
            <a:xfrm>
              <a:off x="4560655" y="1815666"/>
              <a:ext cx="991339" cy="360040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 rot="5400000">
            <a:off x="4997723" y="2257324"/>
            <a:ext cx="1436703" cy="360040"/>
            <a:chOff x="3779912" y="1815666"/>
            <a:chExt cx="1772081" cy="360040"/>
          </a:xfrm>
        </p:grpSpPr>
        <p:sp>
          <p:nvSpPr>
            <p:cNvPr id="14" name="Pentagon 13"/>
            <p:cNvSpPr/>
            <p:nvPr/>
          </p:nvSpPr>
          <p:spPr>
            <a:xfrm flipV="1">
              <a:off x="3779912" y="1815666"/>
              <a:ext cx="907986" cy="360040"/>
            </a:xfrm>
            <a:prstGeom prst="homePlat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Chevron 14"/>
            <p:cNvSpPr/>
            <p:nvPr/>
          </p:nvSpPr>
          <p:spPr>
            <a:xfrm>
              <a:off x="4560654" y="1815666"/>
              <a:ext cx="991339" cy="360040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704343" y="1124967"/>
            <a:ext cx="1772081" cy="360040"/>
            <a:chOff x="3779912" y="1815666"/>
            <a:chExt cx="1772081" cy="360040"/>
          </a:xfrm>
        </p:grpSpPr>
        <p:sp>
          <p:nvSpPr>
            <p:cNvPr id="9" name="Pentagon 8"/>
            <p:cNvSpPr/>
            <p:nvPr/>
          </p:nvSpPr>
          <p:spPr>
            <a:xfrm flipV="1">
              <a:off x="3779912" y="1815666"/>
              <a:ext cx="907986" cy="360040"/>
            </a:xfrm>
            <a:prstGeom prst="homePlat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4560654" y="1815666"/>
              <a:ext cx="991339" cy="360040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🧾 </a:t>
            </a:r>
            <a:r>
              <a:rPr lang="en-US" altLang="ko-KR" b="1" dirty="0"/>
              <a:t>My Work Policy</a:t>
            </a:r>
            <a:endParaRPr lang="ko-KR" altLang="en-US" b="1" dirty="0"/>
          </a:p>
        </p:txBody>
      </p:sp>
      <p:sp>
        <p:nvSpPr>
          <p:cNvPr id="4" name="Oval 3"/>
          <p:cNvSpPr/>
          <p:nvPr/>
        </p:nvSpPr>
        <p:spPr>
          <a:xfrm>
            <a:off x="2975586" y="871942"/>
            <a:ext cx="864096" cy="864096"/>
          </a:xfrm>
          <a:prstGeom prst="ellipse">
            <a:avLst/>
          </a:prstGeom>
          <a:solidFill>
            <a:schemeClr val="accent1"/>
          </a:solidFill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292080" y="3003798"/>
            <a:ext cx="864096" cy="864096"/>
          </a:xfrm>
          <a:prstGeom prst="ellipse">
            <a:avLst/>
          </a:prstGeom>
          <a:solidFill>
            <a:schemeClr val="accent1"/>
          </a:solidFill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270448" y="871942"/>
            <a:ext cx="864096" cy="864096"/>
          </a:xfrm>
          <a:prstGeom prst="ellipse">
            <a:avLst/>
          </a:prstGeom>
          <a:solidFill>
            <a:schemeClr val="accent1"/>
          </a:solidFill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38254" y="2950324"/>
            <a:ext cx="2795887" cy="1870943"/>
            <a:chOff x="691989" y="3463245"/>
            <a:chExt cx="2221423" cy="1870943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✅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One month of free post-delivery support to address any issues  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✅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Guaranteed performance according to defined specifications  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✅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Full confidentiality for all project assets and code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1989" y="3463245"/>
              <a:ext cx="22214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Quality Assurance &amp; Support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290442" y="983219"/>
            <a:ext cx="2637533" cy="1726628"/>
            <a:chOff x="762054" y="3429485"/>
            <a:chExt cx="2095606" cy="1726628"/>
          </a:xfrm>
        </p:grpSpPr>
        <p:sp>
          <p:nvSpPr>
            <p:cNvPr id="26" name="TextBox 25"/>
            <p:cNvSpPr txBox="1"/>
            <p:nvPr/>
          </p:nvSpPr>
          <p:spPr>
            <a:xfrm>
              <a:off x="762054" y="3771118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⏳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detailed timeline for each project phase  </a:t>
              </a:r>
            </a:p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⏳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Delivery of a prototype for early feedback  </a:t>
              </a:r>
            </a:p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⏳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Final stage includes optimization and bug fixing before hand-off.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8003" y="342948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Timeline &amp; Delivery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76372" y="954771"/>
            <a:ext cx="3010513" cy="1493424"/>
            <a:chOff x="560547" y="3401037"/>
            <a:chExt cx="2391950" cy="1493424"/>
          </a:xfrm>
        </p:grpSpPr>
        <p:sp>
          <p:nvSpPr>
            <p:cNvPr id="29" name="TextBox 28"/>
            <p:cNvSpPr txBox="1"/>
            <p:nvPr/>
          </p:nvSpPr>
          <p:spPr>
            <a:xfrm>
              <a:off x="622562" y="3694132"/>
              <a:ext cx="22214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🔹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Clear definition of project scope and expected deliverables at the start  </a:t>
              </a:r>
            </a:p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🔹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Consistent communication via Upwork chat   </a:t>
              </a:r>
            </a:p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🔹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Weekly progress updates to ensure transparency and alignment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0547" y="3401037"/>
              <a:ext cx="2391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Collaboration &amp; Communication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32D639-B50B-30C1-29DC-F790D1C9A61D}"/>
              </a:ext>
            </a:extLst>
          </p:cNvPr>
          <p:cNvGrpSpPr/>
          <p:nvPr/>
        </p:nvGrpSpPr>
        <p:grpSpPr>
          <a:xfrm rot="10800000">
            <a:off x="3519999" y="3291830"/>
            <a:ext cx="1772081" cy="360040"/>
            <a:chOff x="3779912" y="1815666"/>
            <a:chExt cx="1772081" cy="360040"/>
          </a:xfrm>
        </p:grpSpPr>
        <p:sp>
          <p:nvSpPr>
            <p:cNvPr id="33" name="Pentagon 8">
              <a:extLst>
                <a:ext uri="{FF2B5EF4-FFF2-40B4-BE49-F238E27FC236}">
                  <a16:creationId xmlns:a16="http://schemas.microsoft.com/office/drawing/2014/main" id="{838EEB94-AA2B-5C88-664C-6A1FAF510ED0}"/>
                </a:ext>
              </a:extLst>
            </p:cNvPr>
            <p:cNvSpPr/>
            <p:nvPr/>
          </p:nvSpPr>
          <p:spPr>
            <a:xfrm flipV="1">
              <a:off x="3779912" y="1815666"/>
              <a:ext cx="907986" cy="360040"/>
            </a:xfrm>
            <a:prstGeom prst="homePlat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9">
              <a:extLst>
                <a:ext uri="{FF2B5EF4-FFF2-40B4-BE49-F238E27FC236}">
                  <a16:creationId xmlns:a16="http://schemas.microsoft.com/office/drawing/2014/main" id="{DEE5EBFC-DE86-7DFF-A16B-230B815822A6}"/>
                </a:ext>
              </a:extLst>
            </p:cNvPr>
            <p:cNvSpPr/>
            <p:nvPr/>
          </p:nvSpPr>
          <p:spPr>
            <a:xfrm>
              <a:off x="4560654" y="1815666"/>
              <a:ext cx="991339" cy="360040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69908C9-D940-265D-BCBE-E37E9424DFC7}"/>
              </a:ext>
            </a:extLst>
          </p:cNvPr>
          <p:cNvSpPr/>
          <p:nvPr/>
        </p:nvSpPr>
        <p:spPr>
          <a:xfrm>
            <a:off x="3011870" y="3062172"/>
            <a:ext cx="864096" cy="864096"/>
          </a:xfrm>
          <a:prstGeom prst="ellipse">
            <a:avLst/>
          </a:prstGeom>
          <a:solidFill>
            <a:schemeClr val="accent1"/>
          </a:solidFill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A18EA9C-96DF-108F-28DA-5FFFEF660CF4}"/>
              </a:ext>
            </a:extLst>
          </p:cNvPr>
          <p:cNvGrpSpPr/>
          <p:nvPr/>
        </p:nvGrpSpPr>
        <p:grpSpPr>
          <a:xfrm>
            <a:off x="6119664" y="3073435"/>
            <a:ext cx="3024336" cy="1048024"/>
            <a:chOff x="737222" y="3362835"/>
            <a:chExt cx="2402933" cy="104802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B4FD43C-DEB4-5A7D-8096-8DF927835305}"/>
                </a:ext>
              </a:extLst>
            </p:cNvPr>
            <p:cNvSpPr txBox="1"/>
            <p:nvPr/>
          </p:nvSpPr>
          <p:spPr>
            <a:xfrm>
              <a:off x="737222" y="3579862"/>
              <a:ext cx="24029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💳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30% upfront as a project deposit  </a:t>
              </a:r>
            </a:p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💳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40% upon delivery of the initial version  </a:t>
              </a:r>
            </a:p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💳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30% upon final delivery and project approval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DB34DF-4445-EDFC-B4B3-EEFA8F43F8D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Payment Terms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Teardrop 1">
            <a:extLst>
              <a:ext uri="{FF2B5EF4-FFF2-40B4-BE49-F238E27FC236}">
                <a16:creationId xmlns:a16="http://schemas.microsoft.com/office/drawing/2014/main" id="{A10FD06F-DA3B-A666-C73F-8A6B3090DDAA}"/>
              </a:ext>
            </a:extLst>
          </p:cNvPr>
          <p:cNvSpPr/>
          <p:nvPr/>
        </p:nvSpPr>
        <p:spPr>
          <a:xfrm rot="18805991">
            <a:off x="5470993" y="1050856"/>
            <a:ext cx="463005" cy="469662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Block Arc 11">
            <a:extLst>
              <a:ext uri="{FF2B5EF4-FFF2-40B4-BE49-F238E27FC236}">
                <a16:creationId xmlns:a16="http://schemas.microsoft.com/office/drawing/2014/main" id="{8E62F71D-5B70-4925-C802-F5AA063E841E}"/>
              </a:ext>
            </a:extLst>
          </p:cNvPr>
          <p:cNvSpPr/>
          <p:nvPr/>
        </p:nvSpPr>
        <p:spPr>
          <a:xfrm rot="10800000">
            <a:off x="5595372" y="3155696"/>
            <a:ext cx="268082" cy="469089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Parallelogram 30">
            <a:extLst>
              <a:ext uri="{FF2B5EF4-FFF2-40B4-BE49-F238E27FC236}">
                <a16:creationId xmlns:a16="http://schemas.microsoft.com/office/drawing/2014/main" id="{6ABBCF20-BF91-B2EF-EA2C-161FD50268EC}"/>
              </a:ext>
            </a:extLst>
          </p:cNvPr>
          <p:cNvSpPr/>
          <p:nvPr/>
        </p:nvSpPr>
        <p:spPr>
          <a:xfrm flipH="1">
            <a:off x="3231635" y="1115605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Rectangle 16"/>
          <p:cNvSpPr/>
          <p:nvPr/>
        </p:nvSpPr>
        <p:spPr>
          <a:xfrm rot="2700000">
            <a:off x="3332103" y="3281487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val 21">
            <a:extLst>
              <a:ext uri="{FF2B5EF4-FFF2-40B4-BE49-F238E27FC236}">
                <a16:creationId xmlns:a16="http://schemas.microsoft.com/office/drawing/2014/main" id="{CA223A0D-D933-A8EA-8D09-504130B8DD0A}"/>
              </a:ext>
            </a:extLst>
          </p:cNvPr>
          <p:cNvSpPr>
            <a:spLocks noChangeAspect="1"/>
          </p:cNvSpPr>
          <p:nvPr/>
        </p:nvSpPr>
        <p:spPr>
          <a:xfrm>
            <a:off x="4097489" y="1891481"/>
            <a:ext cx="1038337" cy="104700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714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781464"/>
          </a:xfrm>
        </p:spPr>
        <p:txBody>
          <a:bodyPr/>
          <a:lstStyle/>
          <a:p>
            <a:r>
              <a:rPr lang="en-US" altLang="ko-KR" sz="4800" b="1" dirty="0"/>
              <a:t>Final Words</a:t>
            </a:r>
            <a:endParaRPr lang="ko-KR" altLang="en-US" sz="4800" b="1" dirty="0"/>
          </a:p>
        </p:txBody>
      </p:sp>
      <p:grpSp>
        <p:nvGrpSpPr>
          <p:cNvPr id="6" name="Group 5"/>
          <p:cNvGrpSpPr/>
          <p:nvPr/>
        </p:nvGrpSpPr>
        <p:grpSpPr>
          <a:xfrm rot="2700000">
            <a:off x="8127723" y="855462"/>
            <a:ext cx="472578" cy="879828"/>
            <a:chOff x="6783521" y="1654812"/>
            <a:chExt cx="726841" cy="1353205"/>
          </a:xfrm>
        </p:grpSpPr>
        <p:sp>
          <p:nvSpPr>
            <p:cNvPr id="8" name="Freeform 7"/>
            <p:cNvSpPr/>
            <p:nvPr/>
          </p:nvSpPr>
          <p:spPr>
            <a:xfrm>
              <a:off x="6783521" y="1886618"/>
              <a:ext cx="726841" cy="1121399"/>
            </a:xfrm>
            <a:custGeom>
              <a:avLst/>
              <a:gdLst/>
              <a:ahLst/>
              <a:cxnLst/>
              <a:rect l="l" t="t" r="r" b="b"/>
              <a:pathLst>
                <a:path w="726841" h="1121399">
                  <a:moveTo>
                    <a:pt x="236325" y="1049494"/>
                  </a:moveTo>
                  <a:lnTo>
                    <a:pt x="495287" y="1049494"/>
                  </a:lnTo>
                  <a:cubicBezTo>
                    <a:pt x="491080" y="1064561"/>
                    <a:pt x="487966" y="1079199"/>
                    <a:pt x="485273" y="1093187"/>
                  </a:cubicBezTo>
                  <a:lnTo>
                    <a:pt x="245258" y="1092728"/>
                  </a:lnTo>
                  <a:close/>
                  <a:moveTo>
                    <a:pt x="363421" y="203844"/>
                  </a:moveTo>
                  <a:cubicBezTo>
                    <a:pt x="401307" y="203844"/>
                    <a:pt x="432020" y="234557"/>
                    <a:pt x="432020" y="272443"/>
                  </a:cubicBezTo>
                  <a:cubicBezTo>
                    <a:pt x="432020" y="310329"/>
                    <a:pt x="401307" y="341042"/>
                    <a:pt x="363421" y="341042"/>
                  </a:cubicBezTo>
                  <a:cubicBezTo>
                    <a:pt x="325534" y="341042"/>
                    <a:pt x="294821" y="310329"/>
                    <a:pt x="294821" y="272443"/>
                  </a:cubicBezTo>
                  <a:cubicBezTo>
                    <a:pt x="294821" y="234557"/>
                    <a:pt x="325534" y="203844"/>
                    <a:pt x="363421" y="203844"/>
                  </a:cubicBezTo>
                  <a:close/>
                  <a:moveTo>
                    <a:pt x="363421" y="135244"/>
                  </a:moveTo>
                  <a:cubicBezTo>
                    <a:pt x="287648" y="135244"/>
                    <a:pt x="226222" y="196671"/>
                    <a:pt x="226222" y="272443"/>
                  </a:cubicBezTo>
                  <a:cubicBezTo>
                    <a:pt x="226222" y="348216"/>
                    <a:pt x="287648" y="409642"/>
                    <a:pt x="363421" y="409642"/>
                  </a:cubicBezTo>
                  <a:cubicBezTo>
                    <a:pt x="439193" y="409642"/>
                    <a:pt x="500619" y="348216"/>
                    <a:pt x="500619" y="272443"/>
                  </a:cubicBezTo>
                  <a:cubicBezTo>
                    <a:pt x="500619" y="196671"/>
                    <a:pt x="439193" y="135244"/>
                    <a:pt x="363421" y="135244"/>
                  </a:cubicBezTo>
                  <a:close/>
                  <a:moveTo>
                    <a:pt x="196200" y="0"/>
                  </a:moveTo>
                  <a:cubicBezTo>
                    <a:pt x="300307" y="58658"/>
                    <a:pt x="427219" y="59450"/>
                    <a:pt x="531959" y="2129"/>
                  </a:cubicBezTo>
                  <a:cubicBezTo>
                    <a:pt x="645195" y="251105"/>
                    <a:pt x="615578" y="521951"/>
                    <a:pt x="565642" y="749813"/>
                  </a:cubicBezTo>
                  <a:lnTo>
                    <a:pt x="726841" y="904479"/>
                  </a:lnTo>
                  <a:lnTo>
                    <a:pt x="700460" y="1113326"/>
                  </a:lnTo>
                  <a:lnTo>
                    <a:pt x="510728" y="982128"/>
                  </a:lnTo>
                  <a:lnTo>
                    <a:pt x="503274" y="1014651"/>
                  </a:lnTo>
                  <a:lnTo>
                    <a:pt x="228241" y="1014651"/>
                  </a:lnTo>
                  <a:cubicBezTo>
                    <a:pt x="226194" y="1005458"/>
                    <a:pt x="223902" y="996068"/>
                    <a:pt x="221524" y="986461"/>
                  </a:cubicBezTo>
                  <a:lnTo>
                    <a:pt x="26381" y="1121399"/>
                  </a:lnTo>
                  <a:lnTo>
                    <a:pt x="0" y="912552"/>
                  </a:lnTo>
                  <a:lnTo>
                    <a:pt x="162681" y="756465"/>
                  </a:lnTo>
                  <a:lnTo>
                    <a:pt x="163137" y="757906"/>
                  </a:lnTo>
                  <a:lnTo>
                    <a:pt x="165881" y="748957"/>
                  </a:lnTo>
                  <a:cubicBezTo>
                    <a:pt x="117348" y="521774"/>
                    <a:pt x="87568" y="246912"/>
                    <a:pt x="1962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6997804" y="1654812"/>
              <a:ext cx="298274" cy="244742"/>
            </a:xfrm>
            <a:custGeom>
              <a:avLst/>
              <a:gdLst/>
              <a:ahLst/>
              <a:cxnLst/>
              <a:rect l="l" t="t" r="r" b="b"/>
              <a:pathLst>
                <a:path w="298274" h="244742">
                  <a:moveTo>
                    <a:pt x="147328" y="0"/>
                  </a:moveTo>
                  <a:cubicBezTo>
                    <a:pt x="212319" y="65590"/>
                    <a:pt x="261867" y="134854"/>
                    <a:pt x="298274" y="206570"/>
                  </a:cubicBezTo>
                  <a:cubicBezTo>
                    <a:pt x="205418" y="258299"/>
                    <a:pt x="92251" y="257374"/>
                    <a:pt x="0" y="204273"/>
                  </a:cubicBezTo>
                  <a:cubicBezTo>
                    <a:pt x="35363" y="132633"/>
                    <a:pt x="83678" y="64016"/>
                    <a:pt x="14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762536" y="1697550"/>
            <a:ext cx="1981108" cy="2799325"/>
            <a:chOff x="2875611" y="1828800"/>
            <a:chExt cx="3277252" cy="2940710"/>
          </a:xfrm>
        </p:grpSpPr>
        <p:sp>
          <p:nvSpPr>
            <p:cNvPr id="17" name="Freeform 16"/>
            <p:cNvSpPr/>
            <p:nvPr/>
          </p:nvSpPr>
          <p:spPr>
            <a:xfrm>
              <a:off x="4045306" y="3979468"/>
              <a:ext cx="1411833" cy="790042"/>
            </a:xfrm>
            <a:custGeom>
              <a:avLst/>
              <a:gdLst>
                <a:gd name="connsiteX0" fmla="*/ 1404518 w 1411833"/>
                <a:gd name="connsiteY0" fmla="*/ 585216 h 790042"/>
                <a:gd name="connsiteX1" fmla="*/ 0 w 1411833"/>
                <a:gd name="connsiteY1" fmla="*/ 790042 h 790042"/>
                <a:gd name="connsiteX2" fmla="*/ 1411833 w 1411833"/>
                <a:gd name="connsiteY2" fmla="*/ 0 h 790042"/>
                <a:gd name="connsiteX3" fmla="*/ 1404518 w 1411833"/>
                <a:gd name="connsiteY3" fmla="*/ 585216 h 79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33" h="790042">
                  <a:moveTo>
                    <a:pt x="1404518" y="585216"/>
                  </a:moveTo>
                  <a:lnTo>
                    <a:pt x="0" y="790042"/>
                  </a:lnTo>
                  <a:lnTo>
                    <a:pt x="1411833" y="0"/>
                  </a:lnTo>
                  <a:cubicBezTo>
                    <a:pt x="1409395" y="195072"/>
                    <a:pt x="1406956" y="390144"/>
                    <a:pt x="1404518" y="5852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2889504" y="3130906"/>
              <a:ext cx="2130190" cy="1046074"/>
            </a:xfrm>
            <a:custGeom>
              <a:avLst/>
              <a:gdLst>
                <a:gd name="connsiteX0" fmla="*/ 2143354 w 2305136"/>
                <a:gd name="connsiteY0" fmla="*/ 1457 h 1069476"/>
                <a:gd name="connsiteX1" fmla="*/ 0 w 2305136"/>
                <a:gd name="connsiteY1" fmla="*/ 440369 h 1069476"/>
                <a:gd name="connsiteX2" fmla="*/ 7316 w 2305136"/>
                <a:gd name="connsiteY2" fmla="*/ 1069476 h 1069476"/>
                <a:gd name="connsiteX3" fmla="*/ 2150669 w 2305136"/>
                <a:gd name="connsiteY3" fmla="*/ 593988 h 1069476"/>
                <a:gd name="connsiteX4" fmla="*/ 2143354 w 2305136"/>
                <a:gd name="connsiteY4" fmla="*/ 1457 h 1069476"/>
                <a:gd name="connsiteX0" fmla="*/ 2143354 w 2259633"/>
                <a:gd name="connsiteY0" fmla="*/ 47501 h 1115520"/>
                <a:gd name="connsiteX1" fmla="*/ 0 w 2259633"/>
                <a:gd name="connsiteY1" fmla="*/ 486413 h 1115520"/>
                <a:gd name="connsiteX2" fmla="*/ 7316 w 2259633"/>
                <a:gd name="connsiteY2" fmla="*/ 1115520 h 1115520"/>
                <a:gd name="connsiteX3" fmla="*/ 2150669 w 2259633"/>
                <a:gd name="connsiteY3" fmla="*/ 640032 h 1115520"/>
                <a:gd name="connsiteX4" fmla="*/ 2143354 w 2259633"/>
                <a:gd name="connsiteY4" fmla="*/ 47501 h 1115520"/>
                <a:gd name="connsiteX0" fmla="*/ 2143354 w 2387606"/>
                <a:gd name="connsiteY0" fmla="*/ 47501 h 1115520"/>
                <a:gd name="connsiteX1" fmla="*/ 0 w 2387606"/>
                <a:gd name="connsiteY1" fmla="*/ 486413 h 1115520"/>
                <a:gd name="connsiteX2" fmla="*/ 7316 w 2387606"/>
                <a:gd name="connsiteY2" fmla="*/ 1115520 h 1115520"/>
                <a:gd name="connsiteX3" fmla="*/ 2150669 w 2387606"/>
                <a:gd name="connsiteY3" fmla="*/ 640032 h 1115520"/>
                <a:gd name="connsiteX4" fmla="*/ 2143354 w 2387606"/>
                <a:gd name="connsiteY4" fmla="*/ 47501 h 1115520"/>
                <a:gd name="connsiteX0" fmla="*/ 2143354 w 2335036"/>
                <a:gd name="connsiteY0" fmla="*/ 84198 h 1152217"/>
                <a:gd name="connsiteX1" fmla="*/ 0 w 2335036"/>
                <a:gd name="connsiteY1" fmla="*/ 523110 h 1152217"/>
                <a:gd name="connsiteX2" fmla="*/ 7316 w 2335036"/>
                <a:gd name="connsiteY2" fmla="*/ 1152217 h 1152217"/>
                <a:gd name="connsiteX3" fmla="*/ 2150669 w 2335036"/>
                <a:gd name="connsiteY3" fmla="*/ 676729 h 1152217"/>
                <a:gd name="connsiteX4" fmla="*/ 2143354 w 2335036"/>
                <a:gd name="connsiteY4" fmla="*/ 84198 h 1152217"/>
                <a:gd name="connsiteX0" fmla="*/ 2143354 w 2307818"/>
                <a:gd name="connsiteY0" fmla="*/ 84198 h 1152217"/>
                <a:gd name="connsiteX1" fmla="*/ 0 w 2307818"/>
                <a:gd name="connsiteY1" fmla="*/ 523110 h 1152217"/>
                <a:gd name="connsiteX2" fmla="*/ 7316 w 2307818"/>
                <a:gd name="connsiteY2" fmla="*/ 1152217 h 1152217"/>
                <a:gd name="connsiteX3" fmla="*/ 2150669 w 2307818"/>
                <a:gd name="connsiteY3" fmla="*/ 676729 h 1152217"/>
                <a:gd name="connsiteX4" fmla="*/ 2143354 w 2307818"/>
                <a:gd name="connsiteY4" fmla="*/ 84198 h 1152217"/>
                <a:gd name="connsiteX0" fmla="*/ 2143354 w 2307818"/>
                <a:gd name="connsiteY0" fmla="*/ 0 h 1068019"/>
                <a:gd name="connsiteX1" fmla="*/ 0 w 2307818"/>
                <a:gd name="connsiteY1" fmla="*/ 438912 h 1068019"/>
                <a:gd name="connsiteX2" fmla="*/ 7316 w 2307818"/>
                <a:gd name="connsiteY2" fmla="*/ 1068019 h 1068019"/>
                <a:gd name="connsiteX3" fmla="*/ 2150669 w 2307818"/>
                <a:gd name="connsiteY3" fmla="*/ 592531 h 1068019"/>
                <a:gd name="connsiteX4" fmla="*/ 2143354 w 2307818"/>
                <a:gd name="connsiteY4" fmla="*/ 0 h 1068019"/>
                <a:gd name="connsiteX0" fmla="*/ 2143354 w 2152136"/>
                <a:gd name="connsiteY0" fmla="*/ 0 h 1068019"/>
                <a:gd name="connsiteX1" fmla="*/ 0 w 2152136"/>
                <a:gd name="connsiteY1" fmla="*/ 438912 h 1068019"/>
                <a:gd name="connsiteX2" fmla="*/ 7316 w 2152136"/>
                <a:gd name="connsiteY2" fmla="*/ 1068019 h 1068019"/>
                <a:gd name="connsiteX3" fmla="*/ 2150669 w 2152136"/>
                <a:gd name="connsiteY3" fmla="*/ 592531 h 1068019"/>
                <a:gd name="connsiteX4" fmla="*/ 2143354 w 2152136"/>
                <a:gd name="connsiteY4" fmla="*/ 0 h 1068019"/>
                <a:gd name="connsiteX0" fmla="*/ 2136250 w 2145032"/>
                <a:gd name="connsiteY0" fmla="*/ 0 h 1068019"/>
                <a:gd name="connsiteX1" fmla="*/ 14842 w 2145032"/>
                <a:gd name="connsiteY1" fmla="*/ 438912 h 1068019"/>
                <a:gd name="connsiteX2" fmla="*/ 212 w 2145032"/>
                <a:gd name="connsiteY2" fmla="*/ 1068019 h 1068019"/>
                <a:gd name="connsiteX3" fmla="*/ 2143565 w 2145032"/>
                <a:gd name="connsiteY3" fmla="*/ 592531 h 1068019"/>
                <a:gd name="connsiteX4" fmla="*/ 2136250 w 2145032"/>
                <a:gd name="connsiteY4" fmla="*/ 0 h 1068019"/>
                <a:gd name="connsiteX0" fmla="*/ 2121408 w 2130190"/>
                <a:gd name="connsiteY0" fmla="*/ 0 h 1075334"/>
                <a:gd name="connsiteX1" fmla="*/ 0 w 2130190"/>
                <a:gd name="connsiteY1" fmla="*/ 438912 h 1075334"/>
                <a:gd name="connsiteX2" fmla="*/ 7316 w 2130190"/>
                <a:gd name="connsiteY2" fmla="*/ 1075334 h 1075334"/>
                <a:gd name="connsiteX3" fmla="*/ 2128723 w 2130190"/>
                <a:gd name="connsiteY3" fmla="*/ 592531 h 1075334"/>
                <a:gd name="connsiteX4" fmla="*/ 2121408 w 2130190"/>
                <a:gd name="connsiteY4" fmla="*/ 0 h 1075334"/>
                <a:gd name="connsiteX0" fmla="*/ 2121408 w 2130190"/>
                <a:gd name="connsiteY0" fmla="*/ 0 h 1046074"/>
                <a:gd name="connsiteX1" fmla="*/ 0 w 2130190"/>
                <a:gd name="connsiteY1" fmla="*/ 438912 h 1046074"/>
                <a:gd name="connsiteX2" fmla="*/ 7316 w 2130190"/>
                <a:gd name="connsiteY2" fmla="*/ 1046074 h 1046074"/>
                <a:gd name="connsiteX3" fmla="*/ 2128723 w 2130190"/>
                <a:gd name="connsiteY3" fmla="*/ 592531 h 1046074"/>
                <a:gd name="connsiteX4" fmla="*/ 2121408 w 2130190"/>
                <a:gd name="connsiteY4" fmla="*/ 0 h 104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0190" h="1046074">
                  <a:moveTo>
                    <a:pt x="2121408" y="0"/>
                  </a:moveTo>
                  <a:cubicBezTo>
                    <a:pt x="1676664" y="86171"/>
                    <a:pt x="714451" y="292608"/>
                    <a:pt x="0" y="438912"/>
                  </a:cubicBezTo>
                  <a:cubicBezTo>
                    <a:pt x="2439" y="648614"/>
                    <a:pt x="4877" y="836372"/>
                    <a:pt x="7316" y="1046074"/>
                  </a:cubicBezTo>
                  <a:lnTo>
                    <a:pt x="2128723" y="592531"/>
                  </a:lnTo>
                  <a:cubicBezTo>
                    <a:pt x="2133599" y="377952"/>
                    <a:pt x="2125065" y="296265"/>
                    <a:pt x="2121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3284525" y="2523744"/>
              <a:ext cx="2867558" cy="877824"/>
            </a:xfrm>
            <a:custGeom>
              <a:avLst/>
              <a:gdLst>
                <a:gd name="connsiteX0" fmla="*/ 0 w 2896820"/>
                <a:gd name="connsiteY0" fmla="*/ 292608 h 607162"/>
                <a:gd name="connsiteX1" fmla="*/ 2874874 w 2896820"/>
                <a:gd name="connsiteY1" fmla="*/ 0 h 607162"/>
                <a:gd name="connsiteX2" fmla="*/ 2896820 w 2896820"/>
                <a:gd name="connsiteY2" fmla="*/ 607162 h 607162"/>
                <a:gd name="connsiteX3" fmla="*/ 1770279 w 2896820"/>
                <a:gd name="connsiteY3" fmla="*/ 599846 h 607162"/>
                <a:gd name="connsiteX4" fmla="*/ 0 w 2896820"/>
                <a:gd name="connsiteY4" fmla="*/ 292608 h 607162"/>
                <a:gd name="connsiteX0" fmla="*/ 0 w 2896820"/>
                <a:gd name="connsiteY0" fmla="*/ 292608 h 877824"/>
                <a:gd name="connsiteX1" fmla="*/ 2874874 w 2896820"/>
                <a:gd name="connsiteY1" fmla="*/ 0 h 877824"/>
                <a:gd name="connsiteX2" fmla="*/ 2896820 w 2896820"/>
                <a:gd name="connsiteY2" fmla="*/ 607162 h 877824"/>
                <a:gd name="connsiteX3" fmla="*/ 14631 w 2896820"/>
                <a:gd name="connsiteY3" fmla="*/ 877824 h 877824"/>
                <a:gd name="connsiteX4" fmla="*/ 0 w 2896820"/>
                <a:gd name="connsiteY4" fmla="*/ 292608 h 877824"/>
                <a:gd name="connsiteX0" fmla="*/ 7315 w 2882189"/>
                <a:gd name="connsiteY0" fmla="*/ 292608 h 877824"/>
                <a:gd name="connsiteX1" fmla="*/ 2860243 w 2882189"/>
                <a:gd name="connsiteY1" fmla="*/ 0 h 877824"/>
                <a:gd name="connsiteX2" fmla="*/ 2882189 w 2882189"/>
                <a:gd name="connsiteY2" fmla="*/ 607162 h 877824"/>
                <a:gd name="connsiteX3" fmla="*/ 0 w 2882189"/>
                <a:gd name="connsiteY3" fmla="*/ 877824 h 877824"/>
                <a:gd name="connsiteX4" fmla="*/ 7315 w 2882189"/>
                <a:gd name="connsiteY4" fmla="*/ 292608 h 877824"/>
                <a:gd name="connsiteX0" fmla="*/ 7315 w 2867558"/>
                <a:gd name="connsiteY0" fmla="*/ 292608 h 877824"/>
                <a:gd name="connsiteX1" fmla="*/ 2860243 w 2867558"/>
                <a:gd name="connsiteY1" fmla="*/ 0 h 877824"/>
                <a:gd name="connsiteX2" fmla="*/ 2867558 w 2867558"/>
                <a:gd name="connsiteY2" fmla="*/ 607162 h 877824"/>
                <a:gd name="connsiteX3" fmla="*/ 0 w 2867558"/>
                <a:gd name="connsiteY3" fmla="*/ 877824 h 877824"/>
                <a:gd name="connsiteX4" fmla="*/ 7315 w 2867558"/>
                <a:gd name="connsiteY4" fmla="*/ 292608 h 87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7558" h="877824">
                  <a:moveTo>
                    <a:pt x="7315" y="292608"/>
                  </a:moveTo>
                  <a:lnTo>
                    <a:pt x="2860243" y="0"/>
                  </a:lnTo>
                  <a:cubicBezTo>
                    <a:pt x="2862681" y="202387"/>
                    <a:pt x="2865120" y="404775"/>
                    <a:pt x="2867558" y="607162"/>
                  </a:cubicBezTo>
                  <a:lnTo>
                    <a:pt x="0" y="877824"/>
                  </a:lnTo>
                  <a:cubicBezTo>
                    <a:pt x="2438" y="682752"/>
                    <a:pt x="4877" y="487680"/>
                    <a:pt x="7315" y="2926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 rot="5400000">
              <a:off x="4368447" y="1335143"/>
              <a:ext cx="979857" cy="2588975"/>
            </a:xfrm>
            <a:prstGeom prst="parallelogram">
              <a:avLst>
                <a:gd name="adj" fmla="val 376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Parallelogram 10"/>
            <p:cNvSpPr/>
            <p:nvPr/>
          </p:nvSpPr>
          <p:spPr>
            <a:xfrm rot="5400000">
              <a:off x="3705034" y="2397247"/>
              <a:ext cx="899112" cy="1754156"/>
            </a:xfrm>
            <a:prstGeom prst="parallelogram">
              <a:avLst>
                <a:gd name="adj" fmla="val 344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Parallelogram 12"/>
            <p:cNvSpPr/>
            <p:nvPr/>
          </p:nvSpPr>
          <p:spPr>
            <a:xfrm rot="5400000">
              <a:off x="3680170" y="2775303"/>
              <a:ext cx="979857" cy="2588975"/>
            </a:xfrm>
            <a:prstGeom prst="parallelogram">
              <a:avLst>
                <a:gd name="adj" fmla="val 376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562502" y="1828800"/>
              <a:ext cx="1199693" cy="460858"/>
            </a:xfrm>
            <a:custGeom>
              <a:avLst/>
              <a:gdLst>
                <a:gd name="connsiteX0" fmla="*/ 1089965 w 1199693"/>
                <a:gd name="connsiteY0" fmla="*/ 0 h 460858"/>
                <a:gd name="connsiteX1" fmla="*/ 0 w 1199693"/>
                <a:gd name="connsiteY1" fmla="*/ 307238 h 460858"/>
                <a:gd name="connsiteX2" fmla="*/ 1016813 w 1199693"/>
                <a:gd name="connsiteY2" fmla="*/ 460858 h 460858"/>
                <a:gd name="connsiteX3" fmla="*/ 1199693 w 1199693"/>
                <a:gd name="connsiteY3" fmla="*/ 117043 h 460858"/>
                <a:gd name="connsiteX4" fmla="*/ 1089965 w 1199693"/>
                <a:gd name="connsiteY4" fmla="*/ 0 h 4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693" h="460858">
                  <a:moveTo>
                    <a:pt x="1089965" y="0"/>
                  </a:moveTo>
                  <a:lnTo>
                    <a:pt x="0" y="307238"/>
                  </a:lnTo>
                  <a:lnTo>
                    <a:pt x="1016813" y="460858"/>
                  </a:lnTo>
                  <a:lnTo>
                    <a:pt x="1199693" y="117043"/>
                  </a:lnTo>
                  <a:lnTo>
                    <a:pt x="10899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4" name="Rectangle 7">
            <a:extLst>
              <a:ext uri="{FF2B5EF4-FFF2-40B4-BE49-F238E27FC236}">
                <a16:creationId xmlns:a16="http://schemas.microsoft.com/office/drawing/2014/main" id="{BED8658D-51B6-6DF0-E2D2-5CA0E503AB82}"/>
              </a:ext>
            </a:extLst>
          </p:cNvPr>
          <p:cNvSpPr/>
          <p:nvPr/>
        </p:nvSpPr>
        <p:spPr>
          <a:xfrm>
            <a:off x="7389171" y="2810602"/>
            <a:ext cx="432048" cy="45885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2CCBE93-EEBA-2B67-A46A-C963C58D9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88" y="0"/>
            <a:ext cx="2648503" cy="4948014"/>
          </a:xfrm>
          <a:prstGeom prst="rect">
            <a:avLst/>
          </a:prstGeom>
        </p:spPr>
      </p:pic>
      <p:sp>
        <p:nvSpPr>
          <p:cNvPr id="57" name="Donut 24">
            <a:extLst>
              <a:ext uri="{FF2B5EF4-FFF2-40B4-BE49-F238E27FC236}">
                <a16:creationId xmlns:a16="http://schemas.microsoft.com/office/drawing/2014/main" id="{8E1FD48F-4E93-44B6-C923-8326CE880FA2}"/>
              </a:ext>
            </a:extLst>
          </p:cNvPr>
          <p:cNvSpPr/>
          <p:nvPr/>
        </p:nvSpPr>
        <p:spPr>
          <a:xfrm>
            <a:off x="7277788" y="3558360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Chord 14">
            <a:extLst>
              <a:ext uri="{FF2B5EF4-FFF2-40B4-BE49-F238E27FC236}">
                <a16:creationId xmlns:a16="http://schemas.microsoft.com/office/drawing/2014/main" id="{E98457E6-5542-4C7A-AFAE-6D41751D7CF2}"/>
              </a:ext>
            </a:extLst>
          </p:cNvPr>
          <p:cNvSpPr/>
          <p:nvPr/>
        </p:nvSpPr>
        <p:spPr>
          <a:xfrm>
            <a:off x="7786077" y="2247169"/>
            <a:ext cx="350089" cy="441784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9" name="Teardrop 6">
            <a:extLst>
              <a:ext uri="{FF2B5EF4-FFF2-40B4-BE49-F238E27FC236}">
                <a16:creationId xmlns:a16="http://schemas.microsoft.com/office/drawing/2014/main" id="{C7CBEBB7-B9BC-332F-DAF2-44544F2380E7}"/>
              </a:ext>
            </a:extLst>
          </p:cNvPr>
          <p:cNvSpPr/>
          <p:nvPr/>
        </p:nvSpPr>
        <p:spPr>
          <a:xfrm rot="8100000">
            <a:off x="7131148" y="4269293"/>
            <a:ext cx="293279" cy="293280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87299B-7B43-7C6B-FB8C-BD585CC3CB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01307" y="3776927"/>
            <a:ext cx="3461129" cy="288032"/>
          </a:xfrm>
        </p:spPr>
        <p:txBody>
          <a:bodyPr/>
          <a:lstStyle/>
          <a:p>
            <a:pPr lvl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Let’s build together</a:t>
            </a:r>
          </a:p>
          <a:p>
            <a:pPr lvl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with precision beyond expectations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22177-39AE-29D2-BD36-28CE296C38F7}"/>
              </a:ext>
            </a:extLst>
          </p:cNvPr>
          <p:cNvSpPr txBox="1"/>
          <p:nvPr/>
        </p:nvSpPr>
        <p:spPr>
          <a:xfrm>
            <a:off x="2683116" y="1474709"/>
            <a:ext cx="46007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(Headings)"/>
              </a:rPr>
              <a:t>I'm not just a developer or designer </a:t>
            </a:r>
            <a:br>
              <a:rPr lang="en-US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(Headings)"/>
              </a:rPr>
            </a:br>
            <a:r>
              <a:rPr lang="en-US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(Headings)"/>
              </a:rPr>
              <a:t>I'm your Digital Transformation Partner,</a:t>
            </a:r>
            <a:br>
              <a:rPr lang="en-US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(Headings)"/>
              </a:rPr>
            </a:br>
            <a:r>
              <a:rPr lang="en-US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(Headings)"/>
              </a:rPr>
              <a:t>empowering your business growth through</a:t>
            </a:r>
            <a:br>
              <a:rPr lang="en-US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(Headings)"/>
              </a:rPr>
            </a:br>
            <a:r>
              <a:rPr lang="en-US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(Headings)"/>
              </a:rPr>
              <a:t>cutting-edge solutions and technical</a:t>
            </a:r>
            <a:endParaRPr lang="prs-AF" b="0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 (Headings)"/>
            </a:endParaRPr>
          </a:p>
          <a:p>
            <a:r>
              <a:rPr lang="en-US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(Headings)"/>
              </a:rPr>
              <a:t>excellence.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22382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C4AEB-3832-63A1-F896-6EA2BBE96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362449-A987-82AF-91AF-33F330DC3E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809A7-6D0A-78C7-6562-95A59ADC2C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867894"/>
            <a:ext cx="483518" cy="483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0C2F64-326F-43CC-B87A-C20E8561C9EB}"/>
              </a:ext>
            </a:extLst>
          </p:cNvPr>
          <p:cNvSpPr txBox="1"/>
          <p:nvPr/>
        </p:nvSpPr>
        <p:spPr>
          <a:xfrm>
            <a:off x="3183310" y="39249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SaeedAmini50 (SaeedAmini)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329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E886D-1AF0-BBC3-86CE-F62E28832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DE84BAF-811D-D0CA-C27A-55A6A292C3D1}"/>
              </a:ext>
            </a:extLst>
          </p:cNvPr>
          <p:cNvSpPr txBox="1">
            <a:spLocks/>
          </p:cNvSpPr>
          <p:nvPr/>
        </p:nvSpPr>
        <p:spPr>
          <a:xfrm>
            <a:off x="3707904" y="760496"/>
            <a:ext cx="4568758" cy="77135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Abuot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ED255B-0B49-8D2B-C80A-30BC92B75759}"/>
              </a:ext>
            </a:extLst>
          </p:cNvPr>
          <p:cNvSpPr txBox="1"/>
          <p:nvPr/>
        </p:nvSpPr>
        <p:spPr>
          <a:xfrm>
            <a:off x="3707904" y="1742293"/>
            <a:ext cx="43204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I’m Saeed Amini, 28 years old, based in London.</a:t>
            </a:r>
          </a:p>
          <a:p>
            <a:r>
              <a:rPr lang="en-US" sz="1200" dirty="0"/>
              <a:t>For the past six years,</a:t>
            </a:r>
          </a:p>
          <a:p>
            <a:r>
              <a:rPr lang="en-US" sz="1200" dirty="0"/>
              <a:t>I’ve dedicated myself to programming and continuously</a:t>
            </a:r>
          </a:p>
          <a:p>
            <a:r>
              <a:rPr lang="en-US" sz="1200" dirty="0"/>
              <a:t>follow global tech trends with passion.</a:t>
            </a:r>
          </a:p>
          <a:p>
            <a:endParaRPr lang="en-US" sz="1200" dirty="0"/>
          </a:p>
          <a:p>
            <a:r>
              <a:rPr lang="en-US" sz="1200" dirty="0"/>
              <a:t>Leveraging my expertise in back-end development,</a:t>
            </a:r>
          </a:p>
          <a:p>
            <a:r>
              <a:rPr lang="en-US" sz="1200" dirty="0"/>
              <a:t>automated data collection (web scraping),</a:t>
            </a:r>
          </a:p>
          <a:p>
            <a:r>
              <a:rPr lang="en-US" sz="1200" dirty="0"/>
              <a:t>and AI-driven intelligent systems,</a:t>
            </a:r>
          </a:p>
          <a:p>
            <a:r>
              <a:rPr lang="en-US" sz="1200" dirty="0"/>
              <a:t>I build innovative and impactful projects that help businesses embrace the digital future.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0DD2ABFA-96CA-F280-43D6-DFF2EE4F1F2A}"/>
              </a:ext>
            </a:extLst>
          </p:cNvPr>
          <p:cNvSpPr txBox="1">
            <a:spLocks/>
          </p:cNvSpPr>
          <p:nvPr/>
        </p:nvSpPr>
        <p:spPr>
          <a:xfrm>
            <a:off x="5148064" y="4471493"/>
            <a:ext cx="360040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0E0D0-9D47-A42E-5574-09C41E7E04A7}"/>
              </a:ext>
            </a:extLst>
          </p:cNvPr>
          <p:cNvSpPr txBox="1"/>
          <p:nvPr/>
        </p:nvSpPr>
        <p:spPr>
          <a:xfrm>
            <a:off x="5252097" y="4190909"/>
            <a:ext cx="345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SaeedAmini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https://github.com/SaeedAmini50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E25F704-FB1A-E680-F7BA-41D605308A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1715"/>
          <a:stretch>
            <a:fillRect/>
          </a:stretch>
        </p:blipFill>
        <p:spPr>
          <a:xfrm>
            <a:off x="-80279" y="-20538"/>
            <a:ext cx="3500152" cy="5163046"/>
          </a:xfr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36729B86-87DC-C1A4-CEB0-D506F896C66B}"/>
              </a:ext>
            </a:extLst>
          </p:cNvPr>
          <p:cNvSpPr/>
          <p:nvPr/>
        </p:nvSpPr>
        <p:spPr>
          <a:xfrm>
            <a:off x="-4135" y="52573"/>
            <a:ext cx="3347864" cy="5016823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DA1AC-A001-AB81-AE49-AC13F7FFC5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089" y="3923933"/>
            <a:ext cx="1051864" cy="105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5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50520" y="466076"/>
            <a:ext cx="9144000" cy="576064"/>
          </a:xfrm>
        </p:spPr>
        <p:txBody>
          <a:bodyPr/>
          <a:lstStyle/>
          <a:p>
            <a:r>
              <a:rPr lang="en-US" altLang="ko-KR" b="1" dirty="0"/>
              <a:t>Table of Contents</a:t>
            </a:r>
            <a:endParaRPr lang="ko-KR" altLang="en-US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3763602" y="1779662"/>
            <a:ext cx="835293" cy="720080"/>
            <a:chOff x="3496214" y="1275606"/>
            <a:chExt cx="1060704" cy="914400"/>
          </a:xfrm>
        </p:grpSpPr>
        <p:sp>
          <p:nvSpPr>
            <p:cNvPr id="6" name="Hexagon 5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Hexagon 6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21480" y="2265716"/>
            <a:ext cx="835293" cy="720080"/>
            <a:chOff x="3496214" y="1275606"/>
            <a:chExt cx="1060704" cy="914400"/>
          </a:xfrm>
        </p:grpSpPr>
        <p:sp>
          <p:nvSpPr>
            <p:cNvPr id="11" name="Hexagon 10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Hexagon 11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63602" y="2751770"/>
            <a:ext cx="835293" cy="720080"/>
            <a:chOff x="3496214" y="1275606"/>
            <a:chExt cx="1060704" cy="914400"/>
          </a:xfrm>
        </p:grpSpPr>
        <p:sp>
          <p:nvSpPr>
            <p:cNvPr id="14" name="Hexagon 13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Hexagon 14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63602" y="3723878"/>
            <a:ext cx="835293" cy="720080"/>
            <a:chOff x="3496214" y="1275606"/>
            <a:chExt cx="1060704" cy="914400"/>
          </a:xfrm>
        </p:grpSpPr>
        <p:sp>
          <p:nvSpPr>
            <p:cNvPr id="20" name="Hexagon 19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Hexagon 20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21480" y="3237824"/>
            <a:ext cx="835293" cy="720080"/>
            <a:chOff x="3496214" y="1275606"/>
            <a:chExt cx="1060704" cy="914400"/>
          </a:xfrm>
        </p:grpSpPr>
        <p:sp>
          <p:nvSpPr>
            <p:cNvPr id="23" name="Hexagon 22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Hexagon 23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5356773" y="2625756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356773" y="3597864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1951" y="2139702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31951" y="3111810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1951" y="4083918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16"/>
          <p:cNvSpPr/>
          <p:nvPr/>
        </p:nvSpPr>
        <p:spPr>
          <a:xfrm rot="2700000">
            <a:off x="4822243" y="3385132"/>
            <a:ext cx="23504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40"/>
          <p:cNvGrpSpPr/>
          <p:nvPr/>
        </p:nvGrpSpPr>
        <p:grpSpPr>
          <a:xfrm>
            <a:off x="973577" y="1233237"/>
            <a:ext cx="2592288" cy="678692"/>
            <a:chOff x="803640" y="3362835"/>
            <a:chExt cx="2059657" cy="678692"/>
          </a:xfrm>
        </p:grpSpPr>
        <p:sp>
          <p:nvSpPr>
            <p:cNvPr id="42" name="TextBox 41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brief overview of who I am, my background, and passions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73577" y="2219193"/>
            <a:ext cx="2592288" cy="678692"/>
            <a:chOff x="803640" y="3362835"/>
            <a:chExt cx="2059657" cy="678692"/>
          </a:xfrm>
        </p:grpSpPr>
        <p:sp>
          <p:nvSpPr>
            <p:cNvPr id="45" name="TextBox 4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Technical expertise, tools, and development strengths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Core Skills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73577" y="3205147"/>
            <a:ext cx="2592288" cy="678692"/>
            <a:chOff x="803640" y="3362835"/>
            <a:chExt cx="2059657" cy="678692"/>
          </a:xfrm>
        </p:grpSpPr>
        <p:sp>
          <p:nvSpPr>
            <p:cNvPr id="48" name="TextBox 47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closing message, future goals, and invitation to collaborate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Final Words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580112" y="1726215"/>
            <a:ext cx="2592288" cy="678692"/>
            <a:chOff x="803640" y="3362835"/>
            <a:chExt cx="2059657" cy="678692"/>
          </a:xfrm>
        </p:grpSpPr>
        <p:sp>
          <p:nvSpPr>
            <p:cNvPr id="51" name="TextBox 50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Six selected projects showcasing purpose, technology, and results.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Highlights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580112" y="2712171"/>
            <a:ext cx="2592288" cy="863358"/>
            <a:chOff x="803640" y="3362835"/>
            <a:chExt cx="2059657" cy="863358"/>
          </a:xfrm>
        </p:grpSpPr>
        <p:sp>
          <p:nvSpPr>
            <p:cNvPr id="54" name="TextBox 5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My collaboration style, project workflow, payment terms, and support commitment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Work Policy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" name="Round Same Side Corner Rectangle 8">
            <a:extLst>
              <a:ext uri="{FF2B5EF4-FFF2-40B4-BE49-F238E27FC236}">
                <a16:creationId xmlns:a16="http://schemas.microsoft.com/office/drawing/2014/main" id="{D01C24B7-2923-3385-811A-45CDD1B6A6F6}"/>
              </a:ext>
            </a:extLst>
          </p:cNvPr>
          <p:cNvSpPr/>
          <p:nvPr/>
        </p:nvSpPr>
        <p:spPr>
          <a:xfrm>
            <a:off x="4003750" y="1943242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B281221-F642-D99D-89CC-C9A648F7C064}"/>
              </a:ext>
            </a:extLst>
          </p:cNvPr>
          <p:cNvSpPr/>
          <p:nvPr/>
        </p:nvSpPr>
        <p:spPr>
          <a:xfrm>
            <a:off x="4795826" y="2464736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Oval 27">
            <a:extLst>
              <a:ext uri="{FF2B5EF4-FFF2-40B4-BE49-F238E27FC236}">
                <a16:creationId xmlns:a16="http://schemas.microsoft.com/office/drawing/2014/main" id="{CE16EE15-4AC0-27E1-ABCD-ECE32B890A76}"/>
              </a:ext>
            </a:extLst>
          </p:cNvPr>
          <p:cNvSpPr/>
          <p:nvPr/>
        </p:nvSpPr>
        <p:spPr>
          <a:xfrm>
            <a:off x="4059169" y="2909391"/>
            <a:ext cx="282403" cy="404837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Smiley Face 14">
            <a:extLst>
              <a:ext uri="{FF2B5EF4-FFF2-40B4-BE49-F238E27FC236}">
                <a16:creationId xmlns:a16="http://schemas.microsoft.com/office/drawing/2014/main" id="{F8CE84BC-1F85-2B7A-0957-E16136D22A59}"/>
              </a:ext>
            </a:extLst>
          </p:cNvPr>
          <p:cNvSpPr/>
          <p:nvPr/>
        </p:nvSpPr>
        <p:spPr>
          <a:xfrm>
            <a:off x="3986192" y="3929370"/>
            <a:ext cx="382387" cy="38238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145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58CEE-0C23-850B-1BC4-CA776EA44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4EA9AD-3B52-C988-193E-FF464B667D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Industrial Website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A0832-3A47-CDD6-A19E-E217CEFD61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15771" y="930593"/>
            <a:ext cx="4211960" cy="288032"/>
          </a:xfrm>
        </p:spPr>
        <p:txBody>
          <a:bodyPr/>
          <a:lstStyle/>
          <a:p>
            <a:pPr lvl="0"/>
            <a:r>
              <a:rPr lang="en-US" altLang="ko-KR" sz="1800" b="1" dirty="0">
                <a:latin typeface="Calibri" panose="020F0502020204030204" pitchFamily="34" charset="0"/>
                <a:ea typeface="Calibri" panose="020F0502020204030204" pitchFamily="34" charset="0"/>
              </a:rPr>
              <a:t>Client need  </a:t>
            </a:r>
            <a:endParaRPr lang="en-US" altLang="ko-K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9FF3F9-5BBE-90B2-BB95-23CDD61C5979}"/>
              </a:ext>
            </a:extLst>
          </p:cNvPr>
          <p:cNvGrpSpPr/>
          <p:nvPr/>
        </p:nvGrpSpPr>
        <p:grpSpPr>
          <a:xfrm>
            <a:off x="4729597" y="1243843"/>
            <a:ext cx="624015" cy="624015"/>
            <a:chOff x="5364088" y="2787774"/>
            <a:chExt cx="914400" cy="9144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8C47DBB-D578-7E80-A417-79A23E58D72B}"/>
                </a:ext>
              </a:extLst>
            </p:cNvPr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5086705-722B-33C0-07ED-0E6FD69D2668}"/>
                </a:ext>
              </a:extLst>
            </p:cNvPr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Block Arc 14">
            <a:extLst>
              <a:ext uri="{FF2B5EF4-FFF2-40B4-BE49-F238E27FC236}">
                <a16:creationId xmlns:a16="http://schemas.microsoft.com/office/drawing/2014/main" id="{52C850AC-574F-E4F9-E79C-2FB5E58D8C53}"/>
              </a:ext>
            </a:extLst>
          </p:cNvPr>
          <p:cNvSpPr/>
          <p:nvPr/>
        </p:nvSpPr>
        <p:spPr>
          <a:xfrm rot="16200000">
            <a:off x="4927838" y="1453882"/>
            <a:ext cx="227531" cy="227679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41F6EC-E262-4D02-0D04-8E1E8C09B8B1}"/>
              </a:ext>
            </a:extLst>
          </p:cNvPr>
          <p:cNvGrpSpPr/>
          <p:nvPr/>
        </p:nvGrpSpPr>
        <p:grpSpPr>
          <a:xfrm>
            <a:off x="4729598" y="2092753"/>
            <a:ext cx="624015" cy="624015"/>
            <a:chOff x="5364088" y="2787774"/>
            <a:chExt cx="914400" cy="91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5C3286-3EBB-6AAB-A4EE-30E3799A8F0F}"/>
                </a:ext>
              </a:extLst>
            </p:cNvPr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81A442-3495-9568-B7D9-96E50104034D}"/>
                </a:ext>
              </a:extLst>
            </p:cNvPr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EA4F42-5180-0E53-A380-3B593226120A}"/>
              </a:ext>
            </a:extLst>
          </p:cNvPr>
          <p:cNvGrpSpPr/>
          <p:nvPr/>
        </p:nvGrpSpPr>
        <p:grpSpPr>
          <a:xfrm>
            <a:off x="4750408" y="2937385"/>
            <a:ext cx="624015" cy="624015"/>
            <a:chOff x="5364088" y="2787774"/>
            <a:chExt cx="914400" cy="9144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6F92C74-23EC-CE4E-992B-C63E256D7498}"/>
                </a:ext>
              </a:extLst>
            </p:cNvPr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7EA7DD-EFAC-2D53-858E-8982480C9BCB}"/>
                </a:ext>
              </a:extLst>
            </p:cNvPr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C2F5A1-F79B-6F90-1026-744EAE524511}"/>
              </a:ext>
            </a:extLst>
          </p:cNvPr>
          <p:cNvGrpSpPr/>
          <p:nvPr/>
        </p:nvGrpSpPr>
        <p:grpSpPr>
          <a:xfrm>
            <a:off x="5508104" y="1227942"/>
            <a:ext cx="3096344" cy="1048024"/>
            <a:chOff x="803640" y="3362835"/>
            <a:chExt cx="2059657" cy="104802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80EA22-E956-71D7-A2CE-9B9849A9A26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Semantic HTML , optimized URLs , fast Loading &amp; Structured code whit clear comments to boost search engine visibility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5293EC-37A6-9B93-D94C-D5A10F6C2A0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SEO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31E8C9-619D-7911-1A58-757F3CF27B83}"/>
              </a:ext>
            </a:extLst>
          </p:cNvPr>
          <p:cNvGrpSpPr/>
          <p:nvPr/>
        </p:nvGrpSpPr>
        <p:grpSpPr>
          <a:xfrm>
            <a:off x="5508104" y="2096715"/>
            <a:ext cx="3096344" cy="678692"/>
            <a:chOff x="803640" y="3362835"/>
            <a:chExt cx="2059657" cy="6786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9BC2FE-E15F-A079-14D2-7F917398367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– friendly UI and professional branding for improved engagement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148F7BD-540B-4825-E56B-8871EE8C099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friendly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4325A99-DDBA-F7CF-89A5-4BD1FE5A3057}"/>
              </a:ext>
            </a:extLst>
          </p:cNvPr>
          <p:cNvGrpSpPr/>
          <p:nvPr/>
        </p:nvGrpSpPr>
        <p:grpSpPr>
          <a:xfrm>
            <a:off x="5508104" y="2965489"/>
            <a:ext cx="3096344" cy="863358"/>
            <a:chOff x="803640" y="3362835"/>
            <a:chExt cx="2059657" cy="86335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BF0E76-A482-8A2C-877E-E50B866595DB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Allowing full site customization and multi-site creation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7827C1-01E1-450E-EE86-FD9D83F0FB7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Responsive admin panel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BEC3267-CF03-9F90-386E-25763153C107}"/>
              </a:ext>
            </a:extLst>
          </p:cNvPr>
          <p:cNvSpPr txBox="1"/>
          <p:nvPr/>
        </p:nvSpPr>
        <p:spPr>
          <a:xfrm>
            <a:off x="395536" y="4039472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a-IR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Fully custom industrial website developed for a company in CNC, wire cut, and welding services. Client need: boost brand credibility and attract specialized projects Stack: Django (database, admin panel, backend), HTML, CSS, JS, Bootstrap Timeframe: solo in 2 months Impact: comprehensive service info, SEO-optimized, brought in high-quality projects</a:t>
            </a:r>
          </a:p>
        </p:txBody>
      </p:sp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8E6D9576-86CE-374C-6F3A-3E57BBF0BE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" r="2177"/>
          <a:stretch>
            <a:fillRect/>
          </a:stretch>
        </p:blipFill>
        <p:spPr>
          <a:xfrm>
            <a:off x="899394" y="1404938"/>
            <a:ext cx="3096344" cy="2264920"/>
          </a:xfrm>
        </p:spPr>
      </p:pic>
      <p:sp>
        <p:nvSpPr>
          <p:cNvPr id="45" name="Rectangle 18">
            <a:extLst>
              <a:ext uri="{FF2B5EF4-FFF2-40B4-BE49-F238E27FC236}">
                <a16:creationId xmlns:a16="http://schemas.microsoft.com/office/drawing/2014/main" id="{A3EB8521-DDFD-AE6C-5555-39CE41A6F26D}"/>
              </a:ext>
            </a:extLst>
          </p:cNvPr>
          <p:cNvSpPr/>
          <p:nvPr/>
        </p:nvSpPr>
        <p:spPr>
          <a:xfrm>
            <a:off x="4873931" y="2253822"/>
            <a:ext cx="335348" cy="291396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9" name="Oval 25">
            <a:extLst>
              <a:ext uri="{FF2B5EF4-FFF2-40B4-BE49-F238E27FC236}">
                <a16:creationId xmlns:a16="http://schemas.microsoft.com/office/drawing/2014/main" id="{BB3EA56F-D871-6D56-032E-CC1551F20AB7}"/>
              </a:ext>
            </a:extLst>
          </p:cNvPr>
          <p:cNvSpPr>
            <a:spLocks noChangeAspect="1"/>
          </p:cNvSpPr>
          <p:nvPr/>
        </p:nvSpPr>
        <p:spPr>
          <a:xfrm>
            <a:off x="4869957" y="3061427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E83243D-BEB9-9FB2-B8CE-59E0D39E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28"/>
            <a:ext cx="1206691" cy="1206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C34AA-4C81-2B9F-DAD6-3318120400E1}"/>
              </a:ext>
            </a:extLst>
          </p:cNvPr>
          <p:cNvSpPr txBox="1"/>
          <p:nvPr/>
        </p:nvSpPr>
        <p:spPr>
          <a:xfrm>
            <a:off x="5370971" y="3749494"/>
            <a:ext cx="4250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SaeedAmini50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HPN_Idustrial_WebSite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F3387F-249E-9AE9-EF17-4EDC7490F2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257" y="3654232"/>
            <a:ext cx="57606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23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4F40C-0004-CE1F-52AC-5992101B6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430992-49AA-D8E4-B74C-5192656B71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E-Commerce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Website 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0DDE3-7FEE-0AAB-3703-D8EBC84A64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67944" y="1026292"/>
            <a:ext cx="3887416" cy="288032"/>
          </a:xfrm>
        </p:spPr>
        <p:txBody>
          <a:bodyPr/>
          <a:lstStyle/>
          <a:p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</a:rPr>
              <a:t>Client need  </a:t>
            </a:r>
            <a:endParaRPr lang="en-US" altLang="ko-KR" sz="2000" dirty="0"/>
          </a:p>
          <a:p>
            <a:pPr lvl="0"/>
            <a:endParaRPr lang="en-US" altLang="ko-KR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D93866-9E3A-96F5-BD40-BA3BC2334C3D}"/>
              </a:ext>
            </a:extLst>
          </p:cNvPr>
          <p:cNvGrpSpPr/>
          <p:nvPr/>
        </p:nvGrpSpPr>
        <p:grpSpPr>
          <a:xfrm>
            <a:off x="4715771" y="1347614"/>
            <a:ext cx="624015" cy="624015"/>
            <a:chOff x="5364088" y="2787774"/>
            <a:chExt cx="914400" cy="9144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CF9DABA-CDFA-21F5-5099-C966DCEBBE12}"/>
                </a:ext>
              </a:extLst>
            </p:cNvPr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400E63A-A9AA-5DD7-C94D-C19281FFD2F8}"/>
                </a:ext>
              </a:extLst>
            </p:cNvPr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564941-6C5E-6E17-C4EF-0890009AF031}"/>
              </a:ext>
            </a:extLst>
          </p:cNvPr>
          <p:cNvGrpSpPr/>
          <p:nvPr/>
        </p:nvGrpSpPr>
        <p:grpSpPr>
          <a:xfrm>
            <a:off x="4715771" y="2142243"/>
            <a:ext cx="624015" cy="624015"/>
            <a:chOff x="5364088" y="2787774"/>
            <a:chExt cx="914400" cy="91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953C1E6-4243-5FF2-23B2-277F1B3B0CA0}"/>
                </a:ext>
              </a:extLst>
            </p:cNvPr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32318F5-C48B-8F3E-A887-4596341F2081}"/>
                </a:ext>
              </a:extLst>
            </p:cNvPr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EAC9F-AD57-7061-7494-660520FA85CF}"/>
              </a:ext>
            </a:extLst>
          </p:cNvPr>
          <p:cNvGrpSpPr/>
          <p:nvPr/>
        </p:nvGrpSpPr>
        <p:grpSpPr>
          <a:xfrm>
            <a:off x="4729595" y="2925895"/>
            <a:ext cx="624015" cy="624015"/>
            <a:chOff x="5364088" y="2787774"/>
            <a:chExt cx="914400" cy="9144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6DCC0CA-38B2-8857-D2B3-40E57D21A66E}"/>
                </a:ext>
              </a:extLst>
            </p:cNvPr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D6F1D77-5311-7C42-D4E0-FCEF64666E43}"/>
                </a:ext>
              </a:extLst>
            </p:cNvPr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6858CB-5F82-FBDB-C59E-9C33BCF81DAA}"/>
              </a:ext>
            </a:extLst>
          </p:cNvPr>
          <p:cNvGrpSpPr/>
          <p:nvPr/>
        </p:nvGrpSpPr>
        <p:grpSpPr>
          <a:xfrm>
            <a:off x="5508104" y="1276344"/>
            <a:ext cx="3096344" cy="678692"/>
            <a:chOff x="803640" y="3362835"/>
            <a:chExt cx="2059657" cy="6786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0B1879-2881-2E08-AF06-75C8D2CF084B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Registration &amp; authentication &amp; Multi-level access control ensures data integrity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73B06C-572A-68DD-7F90-9490AF7C5D9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Secure User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6A501C-3C97-B8E6-7F7F-45727BEF3DFB}"/>
              </a:ext>
            </a:extLst>
          </p:cNvPr>
          <p:cNvGrpSpPr/>
          <p:nvPr/>
        </p:nvGrpSpPr>
        <p:grpSpPr>
          <a:xfrm>
            <a:off x="5508104" y="2096715"/>
            <a:ext cx="3096344" cy="863358"/>
            <a:chOff x="803640" y="3362835"/>
            <a:chExt cx="2059657" cy="8633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F88177-611B-574D-AB85-62E25F8E138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Built-in security measures protection against CSRF,XSS,SQL Injection ,and unauthorized access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700C93-F93E-1CD2-1323-3F4BDD5EBB8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Security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F15716-9087-F8CF-9BF6-58E8B73ABEB2}"/>
              </a:ext>
            </a:extLst>
          </p:cNvPr>
          <p:cNvGrpSpPr/>
          <p:nvPr/>
        </p:nvGrpSpPr>
        <p:grpSpPr>
          <a:xfrm>
            <a:off x="5508104" y="2965489"/>
            <a:ext cx="3096344" cy="678692"/>
            <a:chOff x="803640" y="3362835"/>
            <a:chExt cx="2059657" cy="6786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E92AAC-A3D3-3FDF-4570-E659C10DBBE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Designed &amp; launched an e-commerce website with an online payment system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538A4A-C0D7-B689-349C-C88B463A042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Online 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C13C262-7FCB-8DAA-F15B-D2237EEE6FC9}"/>
              </a:ext>
            </a:extLst>
          </p:cNvPr>
          <p:cNvSpPr txBox="1"/>
          <p:nvPr/>
        </p:nvSpPr>
        <p:spPr>
          <a:xfrm>
            <a:off x="143508" y="4227934"/>
            <a:ext cx="88569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Developed a fully customized e-commerce platform for an industrial auto parts company. </a:t>
            </a:r>
            <a:r>
              <a:rPr lang="en-US" sz="1050" b="1" dirty="0">
                <a:solidFill>
                  <a:schemeClr val="bg1"/>
                </a:solidFill>
              </a:rPr>
              <a:t>Client need:</a:t>
            </a:r>
            <a:r>
              <a:rPr lang="en-US" sz="1050" dirty="0">
                <a:solidFill>
                  <a:schemeClr val="bg1"/>
                </a:solidFill>
              </a:rPr>
              <a:t> Seamless and secure management of sales, users, and website operations </a:t>
            </a:r>
            <a:r>
              <a:rPr lang="en-US" sz="1050" b="1" dirty="0">
                <a:solidFill>
                  <a:schemeClr val="bg1"/>
                </a:solidFill>
              </a:rPr>
              <a:t>Stack used:</a:t>
            </a:r>
            <a:r>
              <a:rPr lang="en-US" sz="1050" dirty="0">
                <a:solidFill>
                  <a:schemeClr val="bg1"/>
                </a:solidFill>
              </a:rPr>
              <a:t> Django (backend, database, admin panel),  Bootstrap (frontend) </a:t>
            </a:r>
            <a:r>
              <a:rPr lang="en-US" sz="1050" b="1" dirty="0">
                <a:solidFill>
                  <a:schemeClr val="bg1"/>
                </a:solidFill>
              </a:rPr>
              <a:t>Duration:</a:t>
            </a:r>
            <a:r>
              <a:rPr lang="en-US" sz="1050" dirty="0">
                <a:solidFill>
                  <a:schemeClr val="bg1"/>
                </a:solidFill>
              </a:rPr>
              <a:t> Completed solo within 2 months </a:t>
            </a:r>
            <a:r>
              <a:rPr lang="en-US" sz="1050" b="1" dirty="0">
                <a:solidFill>
                  <a:schemeClr val="bg1"/>
                </a:solidFill>
              </a:rPr>
              <a:t>Impact:</a:t>
            </a:r>
            <a:r>
              <a:rPr lang="en-US" sz="1050" dirty="0">
                <a:solidFill>
                  <a:schemeClr val="bg1"/>
                </a:solidFill>
              </a:rPr>
              <a:t> Delivered a scalable, secure system that streamlined sales processes and enhanced user management across the platform</a:t>
            </a:r>
            <a:endParaRPr lang="en-US" sz="105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51BF45A6-AEA4-5D36-3D7F-0C4A6DA1C53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" b="1807"/>
          <a:stretch>
            <a:fillRect/>
          </a:stretch>
        </p:blipFill>
        <p:spPr>
          <a:xfrm>
            <a:off x="899394" y="1404939"/>
            <a:ext cx="3096344" cy="2264920"/>
          </a:xfrm>
        </p:spPr>
      </p:pic>
      <p:sp>
        <p:nvSpPr>
          <p:cNvPr id="35" name="Block Arc 25">
            <a:extLst>
              <a:ext uri="{FF2B5EF4-FFF2-40B4-BE49-F238E27FC236}">
                <a16:creationId xmlns:a16="http://schemas.microsoft.com/office/drawing/2014/main" id="{55FBBD42-0C6B-8A57-E6CE-1B3BF98621A6}"/>
              </a:ext>
            </a:extLst>
          </p:cNvPr>
          <p:cNvSpPr/>
          <p:nvPr/>
        </p:nvSpPr>
        <p:spPr>
          <a:xfrm>
            <a:off x="4905081" y="2232420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Block Arc 11">
            <a:extLst>
              <a:ext uri="{FF2B5EF4-FFF2-40B4-BE49-F238E27FC236}">
                <a16:creationId xmlns:a16="http://schemas.microsoft.com/office/drawing/2014/main" id="{79E0477B-F303-6255-6062-7F193B64A8A1}"/>
              </a:ext>
            </a:extLst>
          </p:cNvPr>
          <p:cNvSpPr/>
          <p:nvPr/>
        </p:nvSpPr>
        <p:spPr>
          <a:xfrm rot="10800000">
            <a:off x="4937200" y="3046054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Round Same Side Corner Rectangle 8">
            <a:extLst>
              <a:ext uri="{FF2B5EF4-FFF2-40B4-BE49-F238E27FC236}">
                <a16:creationId xmlns:a16="http://schemas.microsoft.com/office/drawing/2014/main" id="{C2EA5A13-1A78-A3E8-542A-CC887F1375CC}"/>
              </a:ext>
            </a:extLst>
          </p:cNvPr>
          <p:cNvSpPr/>
          <p:nvPr/>
        </p:nvSpPr>
        <p:spPr>
          <a:xfrm>
            <a:off x="4856643" y="1437634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D01BF07-E418-8CEA-D89D-CC4598B770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68" y="-462151"/>
            <a:ext cx="1546287" cy="2186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73AD04-0FE7-684F-6F83-7C4A70D245F6}"/>
              </a:ext>
            </a:extLst>
          </p:cNvPr>
          <p:cNvSpPr txBox="1"/>
          <p:nvPr/>
        </p:nvSpPr>
        <p:spPr>
          <a:xfrm>
            <a:off x="5497390" y="3829180"/>
            <a:ext cx="3503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SaeedAmini50/</a:t>
            </a:r>
            <a:r>
              <a:rPr lang="en-US" dirty="0" err="1">
                <a:hlinkClick r:id="rId4"/>
              </a:rPr>
              <a:t>hyundai_parts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7124F6-5C7E-96ED-C836-3E0D39755A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651870"/>
            <a:ext cx="569995" cy="5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12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/>
              <a:t>instagram</a:t>
            </a:r>
            <a:r>
              <a:rPr lang="en-US" b="1" dirty="0"/>
              <a:t> </a:t>
            </a:r>
            <a:r>
              <a:rPr lang="en-US" b="1" dirty="0" err="1"/>
              <a:t>FollowerFetch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1387678"/>
            <a:ext cx="19442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Client need: fast, targeted Instagram follower acquisition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Tools: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Instagrapi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code(right), Selenium code(left)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Duration: 10 days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Challenge: Instagram’s evolving security measures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Outcome: reliable extraction of follower data and integration into marketing workflows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492BB3A-0403-8B07-1A16-4B55CC734FEE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7" b="10247"/>
          <a:stretch>
            <a:fillRect/>
          </a:stretch>
        </p:blipFill>
        <p:spPr>
          <a:xfrm>
            <a:off x="5720152" y="1275606"/>
            <a:ext cx="3351841" cy="3528392"/>
          </a:xfr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4B56AE86-2E80-E901-9DD3-89F48D0B3076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" b="2333"/>
          <a:stretch>
            <a:fillRect/>
          </a:stretch>
        </p:blipFill>
        <p:spPr>
          <a:xfrm>
            <a:off x="72007" y="1275607"/>
            <a:ext cx="3279833" cy="352839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B74AF-19FB-DD56-1697-D5C6CD5577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5047"/>
            <a:ext cx="936104" cy="1006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844BC2-83B3-DAE0-2B1B-46240094C64B}"/>
              </a:ext>
            </a:extLst>
          </p:cNvPr>
          <p:cNvSpPr txBox="1"/>
          <p:nvPr/>
        </p:nvSpPr>
        <p:spPr>
          <a:xfrm>
            <a:off x="2699792" y="874243"/>
            <a:ext cx="3600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SaeedAmini50/</a:t>
            </a:r>
            <a:r>
              <a:rPr lang="en-US" sz="1400" dirty="0" err="1">
                <a:hlinkClick r:id="rId5"/>
              </a:rPr>
              <a:t>python_scriping_instagram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94589-5C09-5C8E-6FD5-D6937DA55F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48" y="670283"/>
            <a:ext cx="585844" cy="585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C43C97-FAAB-84EE-5355-03B8D08126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318" y="691712"/>
            <a:ext cx="585844" cy="58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49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1E286-9DEC-5642-D988-5C96A8856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6FBB16-77BB-6912-2AEF-2622232787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 </a:t>
            </a:r>
            <a:r>
              <a:rPr lang="en-US" altLang="ko-KR" b="1" dirty="0"/>
              <a:t>Sheet in Singapore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C8C5D3-6275-E661-AFC0-651695A89737}"/>
              </a:ext>
            </a:extLst>
          </p:cNvPr>
          <p:cNvSpPr txBox="1"/>
          <p:nvPr/>
        </p:nvSpPr>
        <p:spPr>
          <a:xfrm>
            <a:off x="3563888" y="1387678"/>
            <a:ext cx="1944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Client need: The Family Mart is looking for reliable second hand goods sellers in Singapore to source products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Tools: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apify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, Excel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Duration: 1 day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0254812-048A-2473-CA7C-7F67E880CF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973" y="1275606"/>
            <a:ext cx="3502027" cy="15644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6C9F95-F22A-7ACC-4D50-6D472498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973" y="3231776"/>
            <a:ext cx="3502027" cy="15644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1FF85D9-E59E-D31C-6D01-77CFBB8361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3" y="3291569"/>
            <a:ext cx="3466531" cy="148462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727B993-504E-3695-3AD5-B2166843F1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5605"/>
            <a:ext cx="3430019" cy="1535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F36F3B-B477-D31C-CDBC-3E8A6FA94A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3659"/>
            <a:ext cx="936104" cy="1006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B1CF61-17BF-96EB-E885-187E7F0D87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702963"/>
            <a:ext cx="510579" cy="510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5EABAB-08B9-86A9-E9B5-AB75C634F915}"/>
              </a:ext>
            </a:extLst>
          </p:cNvPr>
          <p:cNvSpPr txBox="1"/>
          <p:nvPr/>
        </p:nvSpPr>
        <p:spPr>
          <a:xfrm>
            <a:off x="2562299" y="772943"/>
            <a:ext cx="4313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SaeedAmini50/</a:t>
            </a:r>
            <a:r>
              <a:rPr lang="en-US" dirty="0" err="1">
                <a:hlinkClick r:id="rId8"/>
              </a:rPr>
              <a:t>Lead_Sheets_singapore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59C0C-0786-9400-0204-748D4D9612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702963"/>
            <a:ext cx="510579" cy="51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26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EF1AC-E462-B33D-A209-52539BA9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F0470A2-E14B-8A2F-4617-8B640B21CE01}"/>
              </a:ext>
            </a:extLst>
          </p:cNvPr>
          <p:cNvSpPr txBox="1">
            <a:spLocks/>
          </p:cNvSpPr>
          <p:nvPr/>
        </p:nvSpPr>
        <p:spPr>
          <a:xfrm>
            <a:off x="5252096" y="421037"/>
            <a:ext cx="3891903" cy="17906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developer</a:t>
            </a:r>
          </a:p>
          <a:p>
            <a:pPr marL="0" indent="0">
              <a:buNone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website shopping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6C2E37DD-D4CE-2F25-EEAC-26F54C52CA0D}"/>
              </a:ext>
            </a:extLst>
          </p:cNvPr>
          <p:cNvSpPr txBox="1">
            <a:spLocks/>
          </p:cNvSpPr>
          <p:nvPr/>
        </p:nvSpPr>
        <p:spPr>
          <a:xfrm>
            <a:off x="5148064" y="4471493"/>
            <a:ext cx="360040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6B8F2-F7C9-4403-984B-1D3E1247B4D6}"/>
              </a:ext>
            </a:extLst>
          </p:cNvPr>
          <p:cNvSpPr txBox="1"/>
          <p:nvPr/>
        </p:nvSpPr>
        <p:spPr>
          <a:xfrm>
            <a:off x="5275862" y="4606465"/>
            <a:ext cx="3854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SaeedAmini50/</a:t>
            </a:r>
            <a:r>
              <a:rPr lang="en-US" dirty="0" err="1">
                <a:hlinkClick r:id="rId2"/>
              </a:rPr>
              <a:t>database_shopping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CE53D775-3D90-A661-C7C0-538EAC7D53CE}"/>
              </a:ext>
            </a:extLst>
          </p:cNvPr>
          <p:cNvSpPr/>
          <p:nvPr/>
        </p:nvSpPr>
        <p:spPr>
          <a:xfrm>
            <a:off x="-4135" y="52573"/>
            <a:ext cx="3347864" cy="5016823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CF55C96F-699A-8AF6-D25B-0CA932BCD37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" r="1296"/>
          <a:stretch>
            <a:fillRect/>
          </a:stretch>
        </p:blipFill>
        <p:spPr>
          <a:xfrm>
            <a:off x="-19624" y="10795"/>
            <a:ext cx="5148064" cy="5147022"/>
          </a:xfrm>
        </p:spPr>
      </p:pic>
      <p:sp>
        <p:nvSpPr>
          <p:cNvPr id="24" name="TextBox 23"/>
          <p:cNvSpPr txBox="1"/>
          <p:nvPr/>
        </p:nvSpPr>
        <p:spPr>
          <a:xfrm>
            <a:off x="5165098" y="1485241"/>
            <a:ext cx="389190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image displays an ER diagram for</a:t>
            </a:r>
            <a:endParaRPr lang="prs-AF" sz="1400" dirty="0"/>
          </a:p>
          <a:p>
            <a:r>
              <a:rPr lang="en-US" sz="1400" dirty="0"/>
              <a:t>buy/sell shops.</a:t>
            </a:r>
            <a:endParaRPr lang="prs-AF" sz="1400" dirty="0"/>
          </a:p>
          <a:p>
            <a:r>
              <a:rPr lang="en-US" sz="1400" dirty="0"/>
              <a:t>I have developed database scripts to construct this database automatically. </a:t>
            </a:r>
            <a:endParaRPr lang="prs-AF" sz="1400" dirty="0"/>
          </a:p>
          <a:p>
            <a:r>
              <a:rPr lang="en-US" sz="1400" dirty="0"/>
              <a:t>Simply copy and paste the provided code into your database the schema will be created </a:t>
            </a:r>
          </a:p>
          <a:p>
            <a:r>
              <a:rPr lang="en-US" sz="1400" dirty="0"/>
              <a:t>instantly, and sample data will be populated</a:t>
            </a:r>
          </a:p>
          <a:p>
            <a:r>
              <a:rPr lang="en-US" sz="1400" dirty="0"/>
              <a:t> into all tables.</a:t>
            </a:r>
          </a:p>
          <a:p>
            <a:r>
              <a:rPr lang="en-US" sz="1400" dirty="0"/>
              <a:t> Ready-to-use code is available for: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Oracle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MySQL</a:t>
            </a:r>
          </a:p>
          <a:p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SQLAlchemy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(JSP)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AF0B59-DDC8-4997-149A-BB8F3C6D57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460" y="4085419"/>
            <a:ext cx="585844" cy="585844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6597815E-A2EE-D333-C0D4-C82A4AA7D811}"/>
              </a:ext>
            </a:extLst>
          </p:cNvPr>
          <p:cNvSpPr/>
          <p:nvPr/>
        </p:nvSpPr>
        <p:spPr>
          <a:xfrm rot="5400000">
            <a:off x="3877665" y="3894605"/>
            <a:ext cx="932747" cy="1565043"/>
          </a:xfrm>
          <a:prstGeom prst="parallelogram">
            <a:avLst>
              <a:gd name="adj" fmla="val 376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999E77E-3FDC-77AB-76A4-7BC5EFA9F3AC}"/>
              </a:ext>
            </a:extLst>
          </p:cNvPr>
          <p:cNvSpPr/>
          <p:nvPr/>
        </p:nvSpPr>
        <p:spPr>
          <a:xfrm rot="15740156">
            <a:off x="3859678" y="4133073"/>
            <a:ext cx="840180" cy="1410365"/>
          </a:xfrm>
          <a:prstGeom prst="parallelogram">
            <a:avLst>
              <a:gd name="adj" fmla="val 376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384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BEA60-61EC-70AA-2C43-D1C8D4F64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9A46B3B-18DA-AFBD-DF07-024F8C510499}"/>
              </a:ext>
            </a:extLst>
          </p:cNvPr>
          <p:cNvSpPr txBox="1">
            <a:spLocks/>
          </p:cNvSpPr>
          <p:nvPr/>
        </p:nvSpPr>
        <p:spPr>
          <a:xfrm>
            <a:off x="1403648" y="3227224"/>
            <a:ext cx="5580620" cy="5686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FamilyMart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Smart Assistant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92DE75-EBAF-7200-63E4-4F28F45934E8}"/>
              </a:ext>
            </a:extLst>
          </p:cNvPr>
          <p:cNvSpPr txBox="1"/>
          <p:nvPr/>
        </p:nvSpPr>
        <p:spPr>
          <a:xfrm>
            <a:off x="563444" y="3807162"/>
            <a:ext cx="798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Smart Assistant developed for </a:t>
            </a:r>
            <a:r>
              <a:rPr lang="en-US" sz="1200" dirty="0" err="1"/>
              <a:t>FamilyMart</a:t>
            </a:r>
            <a:r>
              <a:rPr lang="en-US" sz="1200" dirty="0"/>
              <a:t> – a home appliance store Implemented across </a:t>
            </a:r>
            <a:r>
              <a:rPr lang="en-US" sz="1200" b="1" dirty="0"/>
              <a:t>Telegram and WhatsApp</a:t>
            </a:r>
            <a:endParaRPr lang="fa-IR" sz="1200" dirty="0"/>
          </a:p>
          <a:p>
            <a:pPr algn="ctr"/>
            <a:r>
              <a:rPr lang="en-US" sz="1200" dirty="0"/>
              <a:t>Client need: accurate and timely customer responses</a:t>
            </a:r>
          </a:p>
          <a:p>
            <a:pPr algn="ctr"/>
            <a:r>
              <a:rPr lang="en-US" sz="1200" dirty="0"/>
              <a:t>Built with: N8N        Duration: 2 days</a:t>
            </a:r>
          </a:p>
          <a:p>
            <a:pPr algn="ctr"/>
            <a:r>
              <a:rPr lang="en-US" sz="1200" dirty="0"/>
              <a:t>Outcome: fast, rule-based customer replies and context-aware advertising with telegram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6E477D6D-9B9B-0142-0309-BB5E5E46BF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r="3497"/>
          <a:stretch>
            <a:fillRect/>
          </a:stretch>
        </p:blipFill>
        <p:spPr>
          <a:xfrm>
            <a:off x="539552" y="-9102"/>
            <a:ext cx="8064896" cy="3227224"/>
          </a:xfr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AD02DB1F-492C-B74D-4EE2-2B3350EA9175}"/>
              </a:ext>
            </a:extLst>
          </p:cNvPr>
          <p:cNvSpPr/>
          <p:nvPr/>
        </p:nvSpPr>
        <p:spPr>
          <a:xfrm>
            <a:off x="647564" y="77114"/>
            <a:ext cx="7848872" cy="3024336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BEB10-A475-4C6A-D238-8B085D9B61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5486"/>
            <a:ext cx="1150527" cy="1236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A146CB-D2C2-8021-EEFE-DEB7EB70D71C}"/>
              </a:ext>
            </a:extLst>
          </p:cNvPr>
          <p:cNvSpPr txBox="1"/>
          <p:nvPr/>
        </p:nvSpPr>
        <p:spPr>
          <a:xfrm>
            <a:off x="1115616" y="4530398"/>
            <a:ext cx="3312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n8n/telegra_familiMart.json at master · SaeedAmini50/n8n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86882D-4ACB-9E60-8313-1C26EA76D6DD}"/>
              </a:ext>
            </a:extLst>
          </p:cNvPr>
          <p:cNvSpPr txBox="1"/>
          <p:nvPr/>
        </p:nvSpPr>
        <p:spPr>
          <a:xfrm>
            <a:off x="5652120" y="4509948"/>
            <a:ext cx="3366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n8n/</a:t>
            </a:r>
            <a:r>
              <a:rPr lang="en-US" dirty="0" err="1">
                <a:hlinkClick r:id="rId5"/>
              </a:rPr>
              <a:t>whatsapp_familymart.json</a:t>
            </a:r>
            <a:r>
              <a:rPr lang="en-US" dirty="0">
                <a:hlinkClick r:id="rId5"/>
              </a:rPr>
              <a:t> at master · SaeedAmini50/n8n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D57AAE-5DFF-4FAD-10E1-C3ADF2F894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95" y="4629861"/>
            <a:ext cx="526417" cy="5264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2C87F1-1398-533E-4C9D-BE1F69BBD3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22" y="4617083"/>
            <a:ext cx="526417" cy="52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58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Default Font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5883</TotalTime>
  <Words>1102</Words>
  <Application>Microsoft Office PowerPoint</Application>
  <PresentationFormat>On-screen Show (16:9)</PresentationFormat>
  <Paragraphs>182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맑은 고딕</vt:lpstr>
      <vt:lpstr>Arial</vt:lpstr>
      <vt:lpstr>Arial (Headings)</vt:lpstr>
      <vt:lpstr>Calibri</vt:lpstr>
      <vt:lpstr>quote-cjk-patch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saeed amini</cp:lastModifiedBy>
  <cp:revision>148</cp:revision>
  <dcterms:created xsi:type="dcterms:W3CDTF">2016-12-05T23:26:54Z</dcterms:created>
  <dcterms:modified xsi:type="dcterms:W3CDTF">2025-07-27T13:04:20Z</dcterms:modified>
</cp:coreProperties>
</file>